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ms-office.legacyDiagramTex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37"/>
  </p:notesMasterIdLst>
  <p:sldIdLst>
    <p:sldId id="256" r:id="rId2"/>
    <p:sldId id="257" r:id="rId3"/>
    <p:sldId id="295" r:id="rId4"/>
    <p:sldId id="296" r:id="rId5"/>
    <p:sldId id="287" r:id="rId6"/>
    <p:sldId id="288" r:id="rId7"/>
    <p:sldId id="290" r:id="rId8"/>
    <p:sldId id="289" r:id="rId9"/>
    <p:sldId id="291" r:id="rId10"/>
    <p:sldId id="286" r:id="rId11"/>
    <p:sldId id="294" r:id="rId12"/>
    <p:sldId id="292" r:id="rId13"/>
    <p:sldId id="293" r:id="rId14"/>
    <p:sldId id="277" r:id="rId15"/>
    <p:sldId id="278" r:id="rId16"/>
    <p:sldId id="285" r:id="rId17"/>
    <p:sldId id="281" r:id="rId18"/>
    <p:sldId id="282" r:id="rId19"/>
    <p:sldId id="284" r:id="rId20"/>
    <p:sldId id="259" r:id="rId21"/>
    <p:sldId id="297" r:id="rId22"/>
    <p:sldId id="299" r:id="rId23"/>
    <p:sldId id="301" r:id="rId24"/>
    <p:sldId id="303" r:id="rId25"/>
    <p:sldId id="305" r:id="rId26"/>
    <p:sldId id="307" r:id="rId27"/>
    <p:sldId id="319" r:id="rId28"/>
    <p:sldId id="324" r:id="rId29"/>
    <p:sldId id="326" r:id="rId30"/>
    <p:sldId id="328" r:id="rId31"/>
    <p:sldId id="330" r:id="rId32"/>
    <p:sldId id="332" r:id="rId33"/>
    <p:sldId id="334" r:id="rId34"/>
    <p:sldId id="321" r:id="rId35"/>
    <p:sldId id="32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06/relationships/legacyDocTextInfo" Target="legacyDocTextInfo.bin"/><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2AEB64-F6F1-45FC-92B6-4DF0D2840231}" type="datetimeFigureOut">
              <a:rPr lang="en-US" smtClean="0"/>
              <a:pPr/>
              <a:t>10/19/2016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27C2DA-F8FF-422E-A723-1C2EAA72C85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From the drivers of the various QA initiatives, internal QA of Asian universities covers stakeholders requirements and satisfaction, input, process and output. A systems approach to quality assurance requires a focus on the requirements and satisfaction of stakeholders and the quality dimensions of input, process and output. The input segment includes students, teachers, curricula and facilities. Regarding process, the emphasis is on teaching, learning interactions, research, student support and evaluation, staff development, administrative practices. Output includes the quality of graduates, research output and service to the community.</a:t>
            </a:r>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DBBDA7-502B-485A-AB1C-3890052CFA54}" type="slidenum">
              <a:rPr lang="en-GB" smtClean="0"/>
              <a:pPr/>
              <a:t>20</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Syllabus</a:t>
            </a:r>
            <a:endParaRPr lang="en-US" dirty="0"/>
          </a:p>
        </p:txBody>
      </p:sp>
      <p:sp>
        <p:nvSpPr>
          <p:cNvPr id="4" name="Slide Number Placeholder 3"/>
          <p:cNvSpPr>
            <a:spLocks noGrp="1"/>
          </p:cNvSpPr>
          <p:nvPr>
            <p:ph type="sldNum" sz="quarter" idx="10"/>
          </p:nvPr>
        </p:nvSpPr>
        <p:spPr/>
        <p:txBody>
          <a:bodyPr/>
          <a:lstStyle/>
          <a:p>
            <a:fld id="{BEA3E4EE-0F86-4414-8E6A-1E2578D492BD}"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EA807C20-1B8B-40E7-924A-94E53118E8A5}" type="slidenum">
              <a:rPr lang="en-US" smtClean="0">
                <a:latin typeface="Arial" charset="0"/>
              </a:rPr>
              <a:pPr/>
              <a:t>34</a:t>
            </a:fld>
            <a:endParaRPr lang="en-US" smtClean="0">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ar-IQ"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EF20B9C-04FB-4349-808A-6E5C6A70A860}" type="datetime1">
              <a:rPr lang="en-US" smtClean="0"/>
              <a:pPr/>
              <a:t>10/19/2016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69123A4-6A81-4B19-9067-722EC5B99C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F57C3D-E052-4D9A-A403-65074B5CA6F1}" type="datetime1">
              <a:rPr lang="en-US" smtClean="0"/>
              <a:pPr/>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123A4-6A81-4B19-9067-722EC5B99C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DB4454-FB1C-48DF-A1FF-F44E9374DFC1}" type="datetime1">
              <a:rPr lang="en-US" smtClean="0"/>
              <a:pPr/>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123A4-6A81-4B19-9067-722EC5B99C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666415F-434B-44E8-973D-50C77D5FACC1}" type="datetime1">
              <a:rPr lang="en-US" smtClean="0"/>
              <a:pPr/>
              <a:t>10/19/2016</a:t>
            </a:fld>
            <a:endParaRPr lang="en-US"/>
          </a:p>
        </p:txBody>
      </p:sp>
      <p:sp>
        <p:nvSpPr>
          <p:cNvPr id="9" name="Slide Number Placeholder 8"/>
          <p:cNvSpPr>
            <a:spLocks noGrp="1"/>
          </p:cNvSpPr>
          <p:nvPr>
            <p:ph type="sldNum" sz="quarter" idx="15"/>
          </p:nvPr>
        </p:nvSpPr>
        <p:spPr/>
        <p:txBody>
          <a:bodyPr rtlCol="0"/>
          <a:lstStyle/>
          <a:p>
            <a:fld id="{269123A4-6A81-4B19-9067-722EC5B99C6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861BF04-F0EA-4774-B8C1-E760BE0F81E0}" type="datetime1">
              <a:rPr lang="en-US" smtClean="0"/>
              <a:pPr/>
              <a:t>10/19/2016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69123A4-6A81-4B19-9067-722EC5B99C6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7EE14C1-087E-4A7E-A174-8B2B37B22691}" type="datetime1">
              <a:rPr lang="en-US" smtClean="0"/>
              <a:pPr/>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123A4-6A81-4B19-9067-722EC5B99C6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96E68DA-6AE5-4252-A51E-B5291532A1D2}" type="datetime1">
              <a:rPr lang="en-US" smtClean="0"/>
              <a:pPr/>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9123A4-6A81-4B19-9067-722EC5B99C6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5079FE3-8E57-4FF9-ACD1-6F6B281FE32D}" type="datetime1">
              <a:rPr lang="en-US" smtClean="0"/>
              <a:pPr/>
              <a:t>10/19/2016</a:t>
            </a:fld>
            <a:endParaRPr lang="en-US"/>
          </a:p>
        </p:txBody>
      </p:sp>
      <p:sp>
        <p:nvSpPr>
          <p:cNvPr id="7" name="Slide Number Placeholder 6"/>
          <p:cNvSpPr>
            <a:spLocks noGrp="1"/>
          </p:cNvSpPr>
          <p:nvPr>
            <p:ph type="sldNum" sz="quarter" idx="11"/>
          </p:nvPr>
        </p:nvSpPr>
        <p:spPr/>
        <p:txBody>
          <a:bodyPr rtlCol="0"/>
          <a:lstStyle/>
          <a:p>
            <a:fld id="{269123A4-6A81-4B19-9067-722EC5B99C6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DDBC10-0083-42EC-8DB1-07C205E665FD}" type="datetime1">
              <a:rPr lang="en-US" smtClean="0"/>
              <a:pPr/>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9123A4-6A81-4B19-9067-722EC5B99C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E695F1A-E190-440B-A7CE-F5446D0FE435}" type="datetime1">
              <a:rPr lang="en-US" smtClean="0"/>
              <a:pPr/>
              <a:t>10/19/2016</a:t>
            </a:fld>
            <a:endParaRPr lang="en-US"/>
          </a:p>
        </p:txBody>
      </p:sp>
      <p:sp>
        <p:nvSpPr>
          <p:cNvPr id="22" name="Slide Number Placeholder 21"/>
          <p:cNvSpPr>
            <a:spLocks noGrp="1"/>
          </p:cNvSpPr>
          <p:nvPr>
            <p:ph type="sldNum" sz="quarter" idx="15"/>
          </p:nvPr>
        </p:nvSpPr>
        <p:spPr/>
        <p:txBody>
          <a:bodyPr rtlCol="0"/>
          <a:lstStyle/>
          <a:p>
            <a:fld id="{269123A4-6A81-4B19-9067-722EC5B99C6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7A7193C-165D-4F06-8A3F-718EFB9D615E}" type="datetime1">
              <a:rPr lang="en-US" smtClean="0"/>
              <a:pPr/>
              <a:t>10/19/2016</a:t>
            </a:fld>
            <a:endParaRPr lang="en-US"/>
          </a:p>
        </p:txBody>
      </p:sp>
      <p:sp>
        <p:nvSpPr>
          <p:cNvPr id="18" name="Slide Number Placeholder 17"/>
          <p:cNvSpPr>
            <a:spLocks noGrp="1"/>
          </p:cNvSpPr>
          <p:nvPr>
            <p:ph type="sldNum" sz="quarter" idx="11"/>
          </p:nvPr>
        </p:nvSpPr>
        <p:spPr/>
        <p:txBody>
          <a:bodyPr rtlCol="0"/>
          <a:lstStyle/>
          <a:p>
            <a:fld id="{269123A4-6A81-4B19-9067-722EC5B99C6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76F49EF-A665-4E84-982C-0D1793897188}" type="datetime1">
              <a:rPr lang="en-US" smtClean="0"/>
              <a:pPr/>
              <a:t>10/19/2016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69123A4-6A81-4B19-9067-722EC5B99C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7772400" cy="1828800"/>
          </a:xfrm>
        </p:spPr>
        <p:txBody>
          <a:bodyPr>
            <a:normAutofit/>
          </a:bodyPr>
          <a:lstStyle/>
          <a:p>
            <a:r>
              <a:rPr lang="en-US" dirty="0" smtClean="0">
                <a:latin typeface="Times New Roman" pitchFamily="18" charset="0"/>
                <a:cs typeface="Times New Roman" pitchFamily="18" charset="0"/>
              </a:rPr>
              <a:t>Quality Assurance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Higher Education</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noAutofit/>
          </a:bodyPr>
          <a:lstStyle/>
          <a:p>
            <a:r>
              <a:rPr lang="en-US" b="1" dirty="0" err="1" smtClean="0">
                <a:latin typeface="Times New Roman" pitchFamily="18" charset="0"/>
                <a:cs typeface="Times New Roman" pitchFamily="18" charset="0"/>
              </a:rPr>
              <a:t>Sherzad</a:t>
            </a:r>
            <a:r>
              <a:rPr lang="en-US" b="1" dirty="0" smtClean="0">
                <a:latin typeface="Times New Roman" pitchFamily="18" charset="0"/>
                <a:cs typeface="Times New Roman" pitchFamily="18" charset="0"/>
              </a:rPr>
              <a:t> Hakim</a:t>
            </a:r>
          </a:p>
          <a:p>
            <a:r>
              <a:rPr lang="en-US" b="1" dirty="0" smtClean="0">
                <a:latin typeface="Times New Roman" pitchFamily="18" charset="0"/>
                <a:cs typeface="Times New Roman" pitchFamily="18" charset="0"/>
              </a:rPr>
              <a:t>Director</a:t>
            </a:r>
          </a:p>
          <a:p>
            <a:r>
              <a:rPr lang="en-US" b="1" dirty="0" smtClean="0">
                <a:latin typeface="Times New Roman" pitchFamily="18" charset="0"/>
                <a:cs typeface="Times New Roman" pitchFamily="18" charset="0"/>
              </a:rPr>
              <a:t>Directorate of Quality Assurance</a:t>
            </a:r>
          </a:p>
          <a:p>
            <a:r>
              <a:rPr lang="en-US" b="1" dirty="0" err="1" smtClean="0">
                <a:latin typeface="Times New Roman" pitchFamily="18" charset="0"/>
                <a:cs typeface="Times New Roman" pitchFamily="18" charset="0"/>
              </a:rPr>
              <a:t>Hawler</a:t>
            </a:r>
            <a:r>
              <a:rPr lang="en-US" b="1" dirty="0" smtClean="0">
                <a:latin typeface="Times New Roman" pitchFamily="18" charset="0"/>
                <a:cs typeface="Times New Roman" pitchFamily="18" charset="0"/>
              </a:rPr>
              <a:t> Medical University</a:t>
            </a:r>
          </a:p>
          <a:p>
            <a:r>
              <a:rPr lang="en-US" b="1" dirty="0" smtClean="0">
                <a:latin typeface="Times New Roman" pitchFamily="18" charset="0"/>
                <a:cs typeface="Times New Roman" pitchFamily="18" charset="0"/>
              </a:rPr>
              <a:t>Erbil, Iraq</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err="1" smtClean="0">
                <a:latin typeface="Times New Roman" pitchFamily="18" charset="0"/>
                <a:cs typeface="Times New Roman" pitchFamily="18" charset="0"/>
              </a:rPr>
              <a:t>MoHE</a:t>
            </a:r>
            <a:r>
              <a:rPr lang="en-US" dirty="0" smtClean="0">
                <a:latin typeface="Times New Roman" pitchFamily="18" charset="0"/>
                <a:cs typeface="Times New Roman" pitchFamily="18" charset="0"/>
              </a:rPr>
              <a:t>-KRG</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95400"/>
            <a:ext cx="8229600" cy="5181600"/>
          </a:xfrm>
        </p:spPr>
        <p:txBody>
          <a:bodyPr>
            <a:normAutofit/>
          </a:bodyPr>
          <a:lstStyle/>
          <a:p>
            <a:pPr algn="just">
              <a:buNone/>
            </a:pPr>
            <a:r>
              <a:rPr lang="en-US" dirty="0" smtClean="0"/>
              <a:t>   </a:t>
            </a:r>
            <a:r>
              <a:rPr lang="en-US" dirty="0" smtClean="0">
                <a:latin typeface="Times New Roman" pitchFamily="18" charset="0"/>
                <a:cs typeface="Times New Roman" pitchFamily="18" charset="0"/>
              </a:rPr>
              <a:t>One </a:t>
            </a:r>
            <a:r>
              <a:rPr lang="en-US" dirty="0">
                <a:latin typeface="Times New Roman" pitchFamily="18" charset="0"/>
                <a:cs typeface="Times New Roman" pitchFamily="18" charset="0"/>
              </a:rPr>
              <a:t>of the most important strategic plans of the Ministry of Higher Education and Scientific </a:t>
            </a:r>
            <a:r>
              <a:rPr lang="en-US" dirty="0" smtClean="0">
                <a:latin typeface="Times New Roman" pitchFamily="18" charset="0"/>
                <a:cs typeface="Times New Roman" pitchFamily="18" charset="0"/>
              </a:rPr>
              <a:t>Research is: </a:t>
            </a: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implementation of Teaching Quality Assurance (TQA) in the universities and Institutes of the Kurdistan region. </a:t>
            </a:r>
            <a:endParaRPr lang="en-US" dirty="0" smtClean="0">
              <a:latin typeface="Times New Roman" pitchFamily="18" charset="0"/>
              <a:cs typeface="Times New Roman" pitchFamily="18" charset="0"/>
            </a:endParaRP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This </a:t>
            </a:r>
            <a:r>
              <a:rPr lang="en-US" dirty="0">
                <a:latin typeface="Times New Roman" pitchFamily="18" charset="0"/>
                <a:cs typeface="Times New Roman" pitchFamily="18" charset="0"/>
              </a:rPr>
              <a:t>process is new to our understanding of higher education in the Kurdistan region.</a:t>
            </a:r>
          </a:p>
          <a:p>
            <a:pPr>
              <a:buNone/>
            </a:pPr>
            <a:endParaRPr lang="en-US" dirty="0"/>
          </a:p>
        </p:txBody>
      </p:sp>
      <p:sp>
        <p:nvSpPr>
          <p:cNvPr id="4" name="Slide Number Placeholder 3"/>
          <p:cNvSpPr>
            <a:spLocks noGrp="1"/>
          </p:cNvSpPr>
          <p:nvPr>
            <p:ph type="sldNum" sz="quarter" idx="15"/>
          </p:nvPr>
        </p:nvSpPr>
        <p:spPr/>
        <p:txBody>
          <a:bodyPr/>
          <a:lstStyle/>
          <a:p>
            <a:fld id="{269123A4-6A81-4B19-9067-722EC5B99C68}"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GB" sz="2800" dirty="0" smtClean="0">
                <a:latin typeface="Times New Roman" pitchFamily="18" charset="0"/>
                <a:cs typeface="Times New Roman" pitchFamily="18" charset="0"/>
              </a:rPr>
              <a:t>Backbone of the quality assurance system</a:t>
            </a:r>
            <a:endParaRPr lang="en-US" sz="2800" dirty="0">
              <a:latin typeface="Times New Roman" pitchFamily="18" charset="0"/>
              <a:cs typeface="Times New Roman" pitchFamily="18" charset="0"/>
            </a:endParaRPr>
          </a:p>
        </p:txBody>
      </p:sp>
      <p:grpSp>
        <p:nvGrpSpPr>
          <p:cNvPr id="3" name="Group 14"/>
          <p:cNvGrpSpPr>
            <a:grpSpLocks noGrp="1"/>
          </p:cNvGrpSpPr>
          <p:nvPr>
            <p:ph sz="quarter" idx="1"/>
          </p:nvPr>
        </p:nvGrpSpPr>
        <p:grpSpPr bwMode="auto">
          <a:xfrm>
            <a:off x="533400" y="1295400"/>
            <a:ext cx="7543800" cy="5105400"/>
            <a:chOff x="2208" y="1144"/>
            <a:chExt cx="1392" cy="2648"/>
          </a:xfrm>
        </p:grpSpPr>
        <p:sp>
          <p:nvSpPr>
            <p:cNvPr id="5" name="Rectangle 4"/>
            <p:cNvSpPr>
              <a:spLocks noChangeArrowheads="1"/>
            </p:cNvSpPr>
            <p:nvPr/>
          </p:nvSpPr>
          <p:spPr bwMode="auto">
            <a:xfrm>
              <a:off x="2208" y="1144"/>
              <a:ext cx="1392" cy="264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 name="Text Box 5"/>
            <p:cNvSpPr txBox="1">
              <a:spLocks noChangeArrowheads="1"/>
            </p:cNvSpPr>
            <p:nvPr/>
          </p:nvSpPr>
          <p:spPr bwMode="auto">
            <a:xfrm>
              <a:off x="2256" y="1194"/>
              <a:ext cx="1296" cy="392"/>
            </a:xfrm>
            <a:prstGeom prst="rect">
              <a:avLst/>
            </a:prstGeom>
            <a:solidFill>
              <a:srgbClr val="FFFF99"/>
            </a:solidFill>
            <a:ln w="9525">
              <a:solidFill>
                <a:schemeClr val="accent2"/>
              </a:solidFill>
              <a:miter lim="800000"/>
              <a:headEnd/>
              <a:tailEnd/>
            </a:ln>
            <a:effectLst/>
          </p:spPr>
          <p:txBody>
            <a:bodyPr>
              <a:spAutoFit/>
            </a:bodyPr>
            <a:lstStyle/>
            <a:p>
              <a:pPr algn="ctr"/>
              <a:r>
                <a:rPr lang="en-GB" sz="2000" b="0" dirty="0">
                  <a:solidFill>
                    <a:schemeClr val="accent2"/>
                  </a:solidFill>
                  <a:latin typeface="Arial" pitchFamily="34" charset="0"/>
                </a:rPr>
                <a:t>National quality assurance agency</a:t>
              </a:r>
            </a:p>
          </p:txBody>
        </p:sp>
        <p:sp>
          <p:nvSpPr>
            <p:cNvPr id="7" name="Text Box 6"/>
            <p:cNvSpPr txBox="1">
              <a:spLocks noChangeArrowheads="1"/>
            </p:cNvSpPr>
            <p:nvPr/>
          </p:nvSpPr>
          <p:spPr bwMode="auto">
            <a:xfrm>
              <a:off x="2256" y="3344"/>
              <a:ext cx="1296" cy="392"/>
            </a:xfrm>
            <a:prstGeom prst="rect">
              <a:avLst/>
            </a:prstGeom>
            <a:solidFill>
              <a:srgbClr val="FFFF99"/>
            </a:solidFill>
            <a:ln w="9525">
              <a:solidFill>
                <a:schemeClr val="accent2"/>
              </a:solidFill>
              <a:miter lim="800000"/>
              <a:headEnd/>
              <a:tailEnd/>
            </a:ln>
            <a:effectLst/>
          </p:spPr>
          <p:txBody>
            <a:bodyPr>
              <a:spAutoFit/>
            </a:bodyPr>
            <a:lstStyle/>
            <a:p>
              <a:pPr algn="ctr"/>
              <a:r>
                <a:rPr lang="en-GB" sz="2000" b="0">
                  <a:solidFill>
                    <a:schemeClr val="accent2"/>
                  </a:solidFill>
                  <a:latin typeface="Arial" pitchFamily="34" charset="0"/>
                </a:rPr>
                <a:t>Faculty units for quality assurance</a:t>
              </a:r>
            </a:p>
          </p:txBody>
        </p:sp>
        <p:sp>
          <p:nvSpPr>
            <p:cNvPr id="8" name="Text Box 7"/>
            <p:cNvSpPr txBox="1">
              <a:spLocks noChangeArrowheads="1"/>
            </p:cNvSpPr>
            <p:nvPr/>
          </p:nvSpPr>
          <p:spPr bwMode="auto">
            <a:xfrm>
              <a:off x="2256" y="2356"/>
              <a:ext cx="1296" cy="392"/>
            </a:xfrm>
            <a:prstGeom prst="rect">
              <a:avLst/>
            </a:prstGeom>
            <a:solidFill>
              <a:srgbClr val="FFFF99"/>
            </a:solidFill>
            <a:ln w="9525">
              <a:solidFill>
                <a:schemeClr val="accent2"/>
              </a:solidFill>
              <a:miter lim="800000"/>
              <a:headEnd/>
              <a:tailEnd/>
            </a:ln>
            <a:effectLst/>
          </p:spPr>
          <p:txBody>
            <a:bodyPr>
              <a:spAutoFit/>
            </a:bodyPr>
            <a:lstStyle/>
            <a:p>
              <a:pPr algn="ctr"/>
              <a:r>
                <a:rPr lang="en-GB" sz="2000" b="0">
                  <a:solidFill>
                    <a:schemeClr val="accent2"/>
                  </a:solidFill>
                  <a:latin typeface="Arial" pitchFamily="34" charset="0"/>
                </a:rPr>
                <a:t>University centre for quality assurance</a:t>
              </a:r>
            </a:p>
          </p:txBody>
        </p:sp>
        <p:sp>
          <p:nvSpPr>
            <p:cNvPr id="9" name="AutoShape 8"/>
            <p:cNvSpPr>
              <a:spLocks noChangeArrowheads="1"/>
            </p:cNvSpPr>
            <p:nvPr/>
          </p:nvSpPr>
          <p:spPr bwMode="auto">
            <a:xfrm rot="-5400000">
              <a:off x="2640" y="2872"/>
              <a:ext cx="528" cy="336"/>
            </a:xfrm>
            <a:prstGeom prst="leftRightArrow">
              <a:avLst>
                <a:gd name="adj1" fmla="val 50000"/>
                <a:gd name="adj2" fmla="val 31429"/>
              </a:avLst>
            </a:prstGeom>
            <a:solidFill>
              <a:srgbClr val="FFFF00"/>
            </a:solidFill>
            <a:ln w="9525">
              <a:solidFill>
                <a:schemeClr val="accent2"/>
              </a:solidFill>
              <a:miter lim="800000"/>
              <a:headEnd/>
              <a:tailEnd/>
            </a:ln>
            <a:effectLst/>
          </p:spPr>
          <p:txBody>
            <a:bodyPr wrap="none" anchor="ctr"/>
            <a:lstStyle/>
            <a:p>
              <a:endParaRPr lang="en-US"/>
            </a:p>
          </p:txBody>
        </p:sp>
        <p:sp>
          <p:nvSpPr>
            <p:cNvPr id="10" name="AutoShape 9"/>
            <p:cNvSpPr>
              <a:spLocks noChangeArrowheads="1"/>
            </p:cNvSpPr>
            <p:nvPr/>
          </p:nvSpPr>
          <p:spPr bwMode="auto">
            <a:xfrm rot="-5400000">
              <a:off x="2640" y="1864"/>
              <a:ext cx="528" cy="336"/>
            </a:xfrm>
            <a:prstGeom prst="leftRightArrow">
              <a:avLst>
                <a:gd name="adj1" fmla="val 50000"/>
                <a:gd name="adj2" fmla="val 31429"/>
              </a:avLst>
            </a:prstGeom>
            <a:solidFill>
              <a:srgbClr val="FFFF00"/>
            </a:solidFill>
            <a:ln w="9525">
              <a:solidFill>
                <a:schemeClr val="accent2"/>
              </a:solidFill>
              <a:miter lim="800000"/>
              <a:headEnd/>
              <a:tailEnd/>
            </a:ln>
            <a:effectLst/>
          </p:spPr>
          <p:txBody>
            <a:bodyPr wrap="none" anchor="ctr"/>
            <a:lstStyle/>
            <a:p>
              <a:endParaRPr lang="en-US"/>
            </a:p>
          </p:txBody>
        </p:sp>
      </p:grpSp>
      <p:sp>
        <p:nvSpPr>
          <p:cNvPr id="11" name="Slide Number Placeholder 10"/>
          <p:cNvSpPr>
            <a:spLocks noGrp="1"/>
          </p:cNvSpPr>
          <p:nvPr>
            <p:ph type="sldNum" sz="quarter" idx="15"/>
          </p:nvPr>
        </p:nvSpPr>
        <p:spPr/>
        <p:txBody>
          <a:bodyPr/>
          <a:lstStyle/>
          <a:p>
            <a:fld id="{269123A4-6A81-4B19-9067-722EC5B99C68}"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dirty="0" smtClean="0">
                <a:latin typeface="Times New Roman" pitchFamily="18" charset="0"/>
                <a:cs typeface="Times New Roman" pitchFamily="18" charset="0"/>
              </a:rPr>
              <a:t>The QA Structure of </a:t>
            </a:r>
            <a:r>
              <a:rPr lang="en-US" dirty="0" err="1" smtClean="0">
                <a:latin typeface="Times New Roman" pitchFamily="18" charset="0"/>
                <a:cs typeface="Times New Roman" pitchFamily="18" charset="0"/>
              </a:rPr>
              <a:t>MoHE</a:t>
            </a:r>
            <a:r>
              <a:rPr lang="en-US" dirty="0" smtClean="0">
                <a:latin typeface="Times New Roman" pitchFamily="18" charset="0"/>
                <a:cs typeface="Times New Roman" pitchFamily="18" charset="0"/>
              </a:rPr>
              <a:t>-KRG</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838200"/>
            <a:ext cx="8229600" cy="5715000"/>
          </a:xfrm>
        </p:spPr>
        <p:txBody>
          <a:bodyPr/>
          <a:lstStyle/>
          <a:p>
            <a:pPr>
              <a:buNone/>
            </a:pPr>
            <a:endParaRPr lang="en-US" dirty="0"/>
          </a:p>
        </p:txBody>
      </p:sp>
      <p:sp>
        <p:nvSpPr>
          <p:cNvPr id="4" name="Flowchart: Alternate Process 3"/>
          <p:cNvSpPr/>
          <p:nvPr/>
        </p:nvSpPr>
        <p:spPr>
          <a:xfrm>
            <a:off x="2514600" y="1295400"/>
            <a:ext cx="3429000" cy="457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Ministry’s Council</a:t>
            </a:r>
            <a:endParaRPr lang="en-US" dirty="0"/>
          </a:p>
        </p:txBody>
      </p:sp>
      <p:sp>
        <p:nvSpPr>
          <p:cNvPr id="9" name="Flowchart: Alternate Process 8"/>
          <p:cNvSpPr/>
          <p:nvPr/>
        </p:nvSpPr>
        <p:spPr>
          <a:xfrm>
            <a:off x="2514600" y="1981200"/>
            <a:ext cx="3505200" cy="609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Board of Quality Assurance and Accreditation</a:t>
            </a:r>
            <a:endParaRPr lang="en-US" dirty="0"/>
          </a:p>
        </p:txBody>
      </p:sp>
      <p:sp>
        <p:nvSpPr>
          <p:cNvPr id="10" name="Flowchart: Alternate Process 9"/>
          <p:cNvSpPr/>
          <p:nvPr/>
        </p:nvSpPr>
        <p:spPr>
          <a:xfrm>
            <a:off x="2514600" y="2819400"/>
            <a:ext cx="3505200" cy="609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High Committee of Quality Assurance</a:t>
            </a:r>
            <a:endParaRPr lang="en-US" dirty="0"/>
          </a:p>
        </p:txBody>
      </p:sp>
      <p:sp>
        <p:nvSpPr>
          <p:cNvPr id="11" name="Flowchart: Alternate Process 10"/>
          <p:cNvSpPr/>
          <p:nvPr/>
        </p:nvSpPr>
        <p:spPr>
          <a:xfrm>
            <a:off x="2514600" y="3657600"/>
            <a:ext cx="3505200" cy="533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Directorate of Quality Assurance / University</a:t>
            </a:r>
            <a:endParaRPr lang="en-US" dirty="0"/>
          </a:p>
        </p:txBody>
      </p:sp>
      <p:sp>
        <p:nvSpPr>
          <p:cNvPr id="12" name="Flowchart: Alternate Process 11"/>
          <p:cNvSpPr/>
          <p:nvPr/>
        </p:nvSpPr>
        <p:spPr>
          <a:xfrm>
            <a:off x="2514600" y="4419600"/>
            <a:ext cx="3505200" cy="533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Quality Assurance Committee/ University</a:t>
            </a:r>
            <a:endParaRPr lang="en-US" dirty="0"/>
          </a:p>
        </p:txBody>
      </p:sp>
      <p:sp>
        <p:nvSpPr>
          <p:cNvPr id="13" name="Flowchart: Alternate Process 12"/>
          <p:cNvSpPr/>
          <p:nvPr/>
        </p:nvSpPr>
        <p:spPr>
          <a:xfrm>
            <a:off x="2286000" y="5181600"/>
            <a:ext cx="3886200" cy="457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Quality Assurance Committee / College or Faculty</a:t>
            </a:r>
            <a:endParaRPr lang="en-US" dirty="0"/>
          </a:p>
        </p:txBody>
      </p:sp>
      <p:sp>
        <p:nvSpPr>
          <p:cNvPr id="14" name="Flowchart: Alternate Process 13"/>
          <p:cNvSpPr/>
          <p:nvPr/>
        </p:nvSpPr>
        <p:spPr>
          <a:xfrm>
            <a:off x="1981200" y="5943600"/>
            <a:ext cx="4419600" cy="533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Quality Assurance Committee / Department or School</a:t>
            </a:r>
            <a:endParaRPr lang="en-US" dirty="0"/>
          </a:p>
        </p:txBody>
      </p:sp>
      <p:sp>
        <p:nvSpPr>
          <p:cNvPr id="17" name="Down Arrow 16"/>
          <p:cNvSpPr/>
          <p:nvPr/>
        </p:nvSpPr>
        <p:spPr>
          <a:xfrm>
            <a:off x="4191000" y="17526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4191000" y="25908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a:off x="4191000" y="34290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a:off x="4267200" y="41910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wn Arrow 20"/>
          <p:cNvSpPr/>
          <p:nvPr/>
        </p:nvSpPr>
        <p:spPr>
          <a:xfrm>
            <a:off x="4267200" y="49530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own Arrow 21"/>
          <p:cNvSpPr/>
          <p:nvPr/>
        </p:nvSpPr>
        <p:spPr>
          <a:xfrm>
            <a:off x="4267200" y="5638800"/>
            <a:ext cx="45719"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Bracket 23"/>
          <p:cNvSpPr/>
          <p:nvPr/>
        </p:nvSpPr>
        <p:spPr>
          <a:xfrm>
            <a:off x="6324600" y="1371600"/>
            <a:ext cx="381000" cy="18288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Right Bracket 25"/>
          <p:cNvSpPr/>
          <p:nvPr/>
        </p:nvSpPr>
        <p:spPr>
          <a:xfrm>
            <a:off x="6324600" y="3810000"/>
            <a:ext cx="381000" cy="24384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Oval 26"/>
          <p:cNvSpPr/>
          <p:nvPr/>
        </p:nvSpPr>
        <p:spPr>
          <a:xfrm>
            <a:off x="6858000" y="18288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the Ministry level</a:t>
            </a:r>
            <a:endParaRPr lang="en-US" dirty="0"/>
          </a:p>
        </p:txBody>
      </p:sp>
      <p:sp>
        <p:nvSpPr>
          <p:cNvPr id="29" name="Oval 28"/>
          <p:cNvSpPr/>
          <p:nvPr/>
        </p:nvSpPr>
        <p:spPr>
          <a:xfrm>
            <a:off x="6781800" y="4495800"/>
            <a:ext cx="1905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the University level</a:t>
            </a:r>
            <a:endParaRPr lang="en-US" dirty="0"/>
          </a:p>
        </p:txBody>
      </p:sp>
      <p:sp>
        <p:nvSpPr>
          <p:cNvPr id="23" name="Slide Number Placeholder 22"/>
          <p:cNvSpPr>
            <a:spLocks noGrp="1"/>
          </p:cNvSpPr>
          <p:nvPr>
            <p:ph type="sldNum" sz="quarter" idx="15"/>
          </p:nvPr>
        </p:nvSpPr>
        <p:spPr/>
        <p:txBody>
          <a:bodyPr/>
          <a:lstStyle/>
          <a:p>
            <a:fld id="{269123A4-6A81-4B19-9067-722EC5B99C68}"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endParaRPr lang="en-US" dirty="0"/>
          </a:p>
        </p:txBody>
      </p:sp>
      <p:sp>
        <p:nvSpPr>
          <p:cNvPr id="3" name="Content Placeholder 2"/>
          <p:cNvSpPr>
            <a:spLocks noGrp="1"/>
          </p:cNvSpPr>
          <p:nvPr>
            <p:ph sz="quarter" idx="1"/>
          </p:nvPr>
        </p:nvSpPr>
        <p:spPr>
          <a:xfrm>
            <a:off x="457200" y="1066800"/>
            <a:ext cx="8229600" cy="5486400"/>
          </a:xfrm>
        </p:spPr>
        <p:txBody>
          <a:bodyPr/>
          <a:lstStyle/>
          <a:p>
            <a:pPr algn="just">
              <a:buNone/>
            </a:pPr>
            <a:r>
              <a:rPr lang="en-US" dirty="0" smtClean="0">
                <a:latin typeface="Times New Roman" pitchFamily="18" charset="0"/>
                <a:cs typeface="Times New Roman" pitchFamily="18" charset="0"/>
              </a:rPr>
              <a:t>Within the higher education system of Iraqi Kurdistan, the Quality Assurance process includes the following programs:</a:t>
            </a:r>
          </a:p>
          <a:p>
            <a:pPr algn="just">
              <a:buNone/>
            </a:pPr>
            <a:endParaRPr lang="en-US" dirty="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Teaching Quality Assurance</a:t>
            </a:r>
          </a:p>
          <a:p>
            <a:pPr algn="just">
              <a:buFont typeface="Wingdings" pitchFamily="2" charset="2"/>
              <a:buChar char="Ø"/>
            </a:pPr>
            <a:r>
              <a:rPr lang="en-US" dirty="0" smtClean="0">
                <a:latin typeface="Times New Roman" pitchFamily="18" charset="0"/>
                <a:cs typeface="Times New Roman" pitchFamily="18" charset="0"/>
              </a:rPr>
              <a:t>Continuous Academic Development</a:t>
            </a:r>
          </a:p>
          <a:p>
            <a:pPr algn="just">
              <a:buFont typeface="Wingdings" pitchFamily="2" charset="2"/>
              <a:buChar char="Ø"/>
            </a:pPr>
            <a:r>
              <a:rPr lang="en-US" dirty="0" smtClean="0">
                <a:latin typeface="Times New Roman" pitchFamily="18" charset="0"/>
                <a:cs typeface="Times New Roman" pitchFamily="18" charset="0"/>
              </a:rPr>
              <a:t>Program Development</a:t>
            </a:r>
          </a:p>
          <a:p>
            <a:pPr algn="just">
              <a:buFont typeface="Wingdings" pitchFamily="2" charset="2"/>
              <a:buChar char="Ø"/>
            </a:pPr>
            <a:r>
              <a:rPr lang="en-US" dirty="0" smtClean="0">
                <a:latin typeface="Times New Roman" pitchFamily="18" charset="0"/>
                <a:cs typeface="Times New Roman" pitchFamily="18" charset="0"/>
              </a:rPr>
              <a:t>Assessment of Teacher’s Portfolio</a:t>
            </a:r>
          </a:p>
          <a:p>
            <a:pPr algn="just">
              <a:buFont typeface="Wingdings" pitchFamily="2" charset="2"/>
              <a:buChar char="Ø"/>
            </a:pPr>
            <a:r>
              <a:rPr lang="en-US" dirty="0" smtClean="0">
                <a:latin typeface="Times New Roman" pitchFamily="18" charset="0"/>
                <a:cs typeface="Times New Roman" pitchFamily="18" charset="0"/>
              </a:rPr>
              <a:t>Licensing and Accreditation</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269123A4-6A81-4B19-9067-722EC5B99C68}"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dirty="0" smtClean="0">
                <a:latin typeface="Times New Roman" pitchFamily="18" charset="0"/>
                <a:cs typeface="Times New Roman" pitchFamily="18" charset="0"/>
              </a:rPr>
              <a:t>Establishment at HMU</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229600" cy="5257800"/>
          </a:xfrm>
        </p:spPr>
        <p:txBody>
          <a:bodyPr>
            <a:normAutofit fontScale="92500" lnSpcReduction="10000"/>
          </a:bodyPr>
          <a:lstStyle/>
          <a:p>
            <a:pPr algn="just">
              <a:buFont typeface="Wingdings" pitchFamily="2" charset="2"/>
              <a:buChar char="Ø"/>
            </a:pPr>
            <a:r>
              <a:rPr lang="en-US" b="1" dirty="0" smtClean="0"/>
              <a:t>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Quality Assurance Office at </a:t>
            </a:r>
            <a:r>
              <a:rPr lang="en-US" dirty="0" err="1" smtClean="0">
                <a:latin typeface="Times New Roman" pitchFamily="18" charset="0"/>
                <a:cs typeface="Times New Roman" pitchFamily="18" charset="0"/>
              </a:rPr>
              <a:t>Hawler</a:t>
            </a:r>
            <a:r>
              <a:rPr lang="en-US" dirty="0" smtClean="0">
                <a:latin typeface="Times New Roman" pitchFamily="18" charset="0"/>
                <a:cs typeface="Times New Roman" pitchFamily="18" charset="0"/>
              </a:rPr>
              <a:t> Medical </a:t>
            </a:r>
            <a:r>
              <a:rPr lang="en-US" dirty="0">
                <a:latin typeface="Times New Roman" pitchFamily="18" charset="0"/>
                <a:cs typeface="Times New Roman" pitchFamily="18" charset="0"/>
              </a:rPr>
              <a:t>University was established in </a:t>
            </a:r>
            <a:r>
              <a:rPr lang="en-US" dirty="0" smtClean="0">
                <a:latin typeface="Times New Roman" pitchFamily="18" charset="0"/>
                <a:cs typeface="Times New Roman" pitchFamily="18" charset="0"/>
              </a:rPr>
              <a:t>2009</a:t>
            </a:r>
            <a:r>
              <a:rPr lang="en-US" dirty="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a:t>
            </a:r>
          </a:p>
          <a:p>
            <a:pPr algn="just">
              <a:buFont typeface="Wingdings" pitchFamily="2" charset="2"/>
              <a:buChar char="Ø"/>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Under the </a:t>
            </a:r>
            <a:r>
              <a:rPr lang="en-US" dirty="0">
                <a:latin typeface="Times New Roman" pitchFamily="18" charset="0"/>
                <a:cs typeface="Times New Roman" pitchFamily="18" charset="0"/>
              </a:rPr>
              <a:t>administration of the Vice-President of Scientific Affair and Postgraduate </a:t>
            </a:r>
            <a:r>
              <a:rPr lang="en-US" dirty="0" smtClean="0">
                <a:latin typeface="Times New Roman" pitchFamily="18" charset="0"/>
                <a:cs typeface="Times New Roman" pitchFamily="18" charset="0"/>
              </a:rPr>
              <a:t>Studies. </a:t>
            </a:r>
          </a:p>
          <a:p>
            <a:pPr algn="just">
              <a:buFont typeface="Wingdings" pitchFamily="2" charset="2"/>
              <a:buChar char="Ø"/>
            </a:pPr>
            <a:endParaRPr lang="en-US" dirty="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    To </a:t>
            </a:r>
            <a:r>
              <a:rPr lang="en-US" dirty="0">
                <a:latin typeface="Times New Roman" pitchFamily="18" charset="0"/>
                <a:cs typeface="Times New Roman" pitchFamily="18" charset="0"/>
              </a:rPr>
              <a:t>overlook issues related to quality assurance and accreditation in the educational </a:t>
            </a:r>
            <a:r>
              <a:rPr lang="en-US" dirty="0" smtClean="0">
                <a:latin typeface="Times New Roman" pitchFamily="18" charset="0"/>
                <a:cs typeface="Times New Roman" pitchFamily="18" charset="0"/>
              </a:rPr>
              <a:t>system.</a:t>
            </a:r>
          </a:p>
          <a:p>
            <a:pPr algn="just">
              <a:buFont typeface="Wingdings" pitchFamily="2" charset="2"/>
              <a:buChar char="Ø"/>
            </a:pPr>
            <a:endParaRPr lang="en-US" dirty="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    To </a:t>
            </a:r>
            <a:r>
              <a:rPr lang="en-US" dirty="0">
                <a:latin typeface="Times New Roman" pitchFamily="18" charset="0"/>
                <a:cs typeface="Times New Roman" pitchFamily="18" charset="0"/>
              </a:rPr>
              <a:t>develop an overall strategic plan for quality </a:t>
            </a:r>
            <a:r>
              <a:rPr lang="en-US" dirty="0" smtClean="0">
                <a:latin typeface="Times New Roman" pitchFamily="18" charset="0"/>
                <a:cs typeface="Times New Roman" pitchFamily="18" charset="0"/>
              </a:rPr>
              <a:t>assurance </a:t>
            </a:r>
          </a:p>
          <a:p>
            <a:pPr algn="just">
              <a:buNone/>
            </a:pPr>
            <a:r>
              <a:rPr lang="en-US" dirty="0" smtClean="0">
                <a:latin typeface="Times New Roman" pitchFamily="18" charset="0"/>
                <a:cs typeface="Times New Roman" pitchFamily="18" charset="0"/>
              </a:rPr>
              <a:t>      and accreditation.</a:t>
            </a:r>
            <a:endParaRPr lang="en-US" dirty="0">
              <a:latin typeface="Times New Roman" pitchFamily="18" charset="0"/>
              <a:cs typeface="Times New Roman" pitchFamily="18" charset="0"/>
            </a:endParaRPr>
          </a:p>
          <a:p>
            <a:pPr algn="just">
              <a:buFont typeface="Wingdings" pitchFamily="2" charset="2"/>
              <a:buChar char="Ø"/>
            </a:pPr>
            <a:endParaRPr lang="en-US" dirty="0" smtClean="0">
              <a:latin typeface="Times New Roman" pitchFamily="18" charset="0"/>
              <a:cs typeface="Times New Roman" pitchFamily="18" charset="0"/>
            </a:endParaRPr>
          </a:p>
          <a:p>
            <a:pPr algn="just">
              <a:buFont typeface="Wingdings" pitchFamily="2" charset="2"/>
              <a:buChar char="Ø"/>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To </a:t>
            </a:r>
            <a:r>
              <a:rPr lang="en-US" dirty="0">
                <a:latin typeface="Times New Roman" pitchFamily="18" charset="0"/>
                <a:cs typeface="Times New Roman" pitchFamily="18" charset="0"/>
              </a:rPr>
              <a:t>assist in improving the quality of the academic programs </a:t>
            </a:r>
            <a:r>
              <a:rPr lang="en-US" dirty="0" smtClean="0">
                <a:latin typeface="Times New Roman" pitchFamily="18" charset="0"/>
                <a:cs typeface="Times New Roman" pitchFamily="18" charset="0"/>
              </a:rPr>
              <a:t>and that </a:t>
            </a:r>
            <a:r>
              <a:rPr lang="en-US" dirty="0">
                <a:latin typeface="Times New Roman" pitchFamily="18" charset="0"/>
                <a:cs typeface="Times New Roman" pitchFamily="18" charset="0"/>
              </a:rPr>
              <a:t>of their graduates.</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269123A4-6A81-4B19-9067-722EC5B99C68}"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endParaRPr lang="en-US" dirty="0"/>
          </a:p>
        </p:txBody>
      </p:sp>
      <p:sp>
        <p:nvSpPr>
          <p:cNvPr id="3" name="Content Placeholder 2"/>
          <p:cNvSpPr>
            <a:spLocks noGrp="1"/>
          </p:cNvSpPr>
          <p:nvPr>
            <p:ph sz="quarter" idx="1"/>
          </p:nvPr>
        </p:nvSpPr>
        <p:spPr>
          <a:xfrm>
            <a:off x="457200" y="1219200"/>
            <a:ext cx="8229600" cy="5486400"/>
          </a:xfrm>
        </p:spPr>
        <p:txBody>
          <a:bodyPr>
            <a:normAutofit/>
          </a:bodyPr>
          <a:lstStyle/>
          <a:p>
            <a:pPr algn="just">
              <a:buNone/>
            </a:pPr>
            <a:r>
              <a:rPr lang="en-US" b="1" dirty="0" smtClean="0"/>
              <a:t>   </a:t>
            </a:r>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the </a:t>
            </a:r>
            <a:r>
              <a:rPr lang="en-US" dirty="0" smtClean="0">
                <a:latin typeface="Times New Roman" pitchFamily="18" charset="0"/>
                <a:cs typeface="Times New Roman" pitchFamily="18" charset="0"/>
              </a:rPr>
              <a:t>purpose </a:t>
            </a:r>
            <a:r>
              <a:rPr lang="en-US" dirty="0">
                <a:latin typeface="Times New Roman" pitchFamily="18" charset="0"/>
                <a:cs typeface="Times New Roman" pitchFamily="18" charset="0"/>
              </a:rPr>
              <a:t>of this </a:t>
            </a:r>
            <a:r>
              <a:rPr lang="en-US" dirty="0" smtClean="0">
                <a:latin typeface="Times New Roman" pitchFamily="18" charset="0"/>
                <a:cs typeface="Times New Roman" pitchFamily="18" charset="0"/>
              </a:rPr>
              <a:t>initiative:</a:t>
            </a:r>
          </a:p>
          <a:p>
            <a:pPr algn="just">
              <a:buNone/>
            </a:pPr>
            <a:endParaRPr lang="en-US" dirty="0" smtClean="0"/>
          </a:p>
          <a:p>
            <a:pPr algn="just">
              <a:buFont typeface="Wingdings" pitchFamily="2" charset="2"/>
              <a:buChar char="Ø"/>
            </a:pPr>
            <a:r>
              <a:rPr lang="en-US" dirty="0"/>
              <a:t> </a:t>
            </a:r>
            <a:r>
              <a:rPr lang="en-US" dirty="0" smtClean="0"/>
              <a:t>  </a:t>
            </a:r>
            <a:r>
              <a:rPr lang="en-US" dirty="0" smtClean="0">
                <a:latin typeface="Times New Roman" pitchFamily="18" charset="0"/>
                <a:cs typeface="Times New Roman" pitchFamily="18" charset="0"/>
              </a:rPr>
              <a:t>A quality </a:t>
            </a:r>
            <a:r>
              <a:rPr lang="en-US" dirty="0">
                <a:latin typeface="Times New Roman" pitchFamily="18" charset="0"/>
                <a:cs typeface="Times New Roman" pitchFamily="18" charset="0"/>
              </a:rPr>
              <a:t>assurance unit was established in each </a:t>
            </a:r>
            <a:r>
              <a:rPr lang="en-US" dirty="0" smtClean="0">
                <a:latin typeface="Times New Roman" pitchFamily="18" charset="0"/>
                <a:cs typeface="Times New Roman" pitchFamily="18" charset="0"/>
              </a:rPr>
              <a:t>college.</a:t>
            </a:r>
          </a:p>
          <a:p>
            <a:pPr algn="just">
              <a:buNone/>
            </a:pPr>
            <a:endParaRPr lang="en-US" dirty="0" smtClean="0">
              <a:latin typeface="Times New Roman" pitchFamily="18" charset="0"/>
              <a:cs typeface="Times New Roman" pitchFamily="18" charset="0"/>
            </a:endParaRPr>
          </a:p>
          <a:p>
            <a:pPr algn="just">
              <a:buFont typeface="Wingdings" pitchFamily="2" charset="2"/>
              <a:buChar char="Ø"/>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To </a:t>
            </a:r>
            <a:r>
              <a:rPr lang="en-US" dirty="0">
                <a:latin typeface="Times New Roman" pitchFamily="18" charset="0"/>
                <a:cs typeface="Times New Roman" pitchFamily="18" charset="0"/>
              </a:rPr>
              <a:t>ensure that the process and achievement of quality within the </a:t>
            </a:r>
            <a:r>
              <a:rPr lang="en-US" dirty="0" smtClean="0">
                <a:latin typeface="Times New Roman" pitchFamily="18" charset="0"/>
                <a:cs typeface="Times New Roman" pitchFamily="18" charset="0"/>
              </a:rPr>
              <a:t>standards, </a:t>
            </a:r>
            <a:r>
              <a:rPr lang="en-US" dirty="0">
                <a:latin typeface="Times New Roman" pitchFamily="18" charset="0"/>
                <a:cs typeface="Times New Roman" pitchFamily="18" charset="0"/>
              </a:rPr>
              <a:t>nationally and </a:t>
            </a:r>
            <a:r>
              <a:rPr lang="en-US" dirty="0" smtClean="0">
                <a:latin typeface="Times New Roman" pitchFamily="18" charset="0"/>
                <a:cs typeface="Times New Roman" pitchFamily="18" charset="0"/>
              </a:rPr>
              <a:t>internationally, </a:t>
            </a:r>
            <a:r>
              <a:rPr lang="en-US" dirty="0">
                <a:latin typeface="Times New Roman" pitchFamily="18" charset="0"/>
                <a:cs typeface="Times New Roman" pitchFamily="18" charset="0"/>
              </a:rPr>
              <a:t>and that the quality of learning opportunity, research and community involvement are appropriate and fulfill the expectations of the range of stakeholders</a:t>
            </a:r>
            <a:r>
              <a:rPr lang="en-US" dirty="0"/>
              <a:t>.</a:t>
            </a:r>
          </a:p>
          <a:p>
            <a:pPr>
              <a:buNone/>
            </a:pPr>
            <a:endParaRPr lang="en-US" dirty="0"/>
          </a:p>
        </p:txBody>
      </p:sp>
      <p:sp>
        <p:nvSpPr>
          <p:cNvPr id="4" name="Slide Number Placeholder 3"/>
          <p:cNvSpPr>
            <a:spLocks noGrp="1"/>
          </p:cNvSpPr>
          <p:nvPr>
            <p:ph type="sldNum" sz="quarter" idx="15"/>
          </p:nvPr>
        </p:nvSpPr>
        <p:spPr/>
        <p:txBody>
          <a:bodyPr/>
          <a:lstStyle/>
          <a:p>
            <a:fld id="{269123A4-6A81-4B19-9067-722EC5B99C68}"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endParaRPr lang="en-US" dirty="0"/>
          </a:p>
        </p:txBody>
      </p:sp>
      <p:sp>
        <p:nvSpPr>
          <p:cNvPr id="3" name="Content Placeholder 2"/>
          <p:cNvSpPr>
            <a:spLocks noGrp="1"/>
          </p:cNvSpPr>
          <p:nvPr>
            <p:ph sz="quarter" idx="1"/>
          </p:nvPr>
        </p:nvSpPr>
        <p:spPr>
          <a:xfrm>
            <a:off x="457200" y="1066800"/>
            <a:ext cx="8229600" cy="5562600"/>
          </a:xfrm>
        </p:spPr>
        <p:txBody>
          <a:bodyPr>
            <a:normAutofit fontScale="92500" lnSpcReduction="10000"/>
          </a:bodyPr>
          <a:lstStyle/>
          <a:p>
            <a:pPr algn="just">
              <a:buNone/>
            </a:pPr>
            <a:r>
              <a:rPr lang="en-US" dirty="0" smtClean="0"/>
              <a:t>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TQA </a:t>
            </a:r>
            <a:r>
              <a:rPr lang="en-US" dirty="0" smtClean="0">
                <a:latin typeface="Times New Roman" pitchFamily="18" charset="0"/>
                <a:cs typeface="Times New Roman" pitchFamily="18" charset="0"/>
              </a:rPr>
              <a:t>program </a:t>
            </a:r>
            <a:r>
              <a:rPr lang="en-US" dirty="0">
                <a:latin typeface="Times New Roman" pitchFamily="18" charset="0"/>
                <a:cs typeface="Times New Roman" pitchFamily="18" charset="0"/>
              </a:rPr>
              <a:t>is concerned </a:t>
            </a:r>
            <a:r>
              <a:rPr lang="en-US" dirty="0" smtClean="0">
                <a:latin typeface="Times New Roman" pitchFamily="18" charset="0"/>
                <a:cs typeface="Times New Roman" pitchFamily="18" charset="0"/>
              </a:rPr>
              <a:t>with:</a:t>
            </a:r>
          </a:p>
          <a:p>
            <a:pPr algn="just">
              <a:buNone/>
            </a:pPr>
            <a:endParaRPr lang="en-US" dirty="0"/>
          </a:p>
          <a:p>
            <a:pPr algn="just">
              <a:buFont typeface="Wingdings" pitchFamily="2" charset="2"/>
              <a:buChar char="Ø"/>
            </a:pPr>
            <a:r>
              <a:rPr lang="en-US" dirty="0" smtClean="0">
                <a:latin typeface="Times New Roman" pitchFamily="18" charset="0"/>
                <a:cs typeface="Times New Roman" pitchFamily="18" charset="0"/>
              </a:rPr>
              <a:t>    Accurate </a:t>
            </a:r>
            <a:r>
              <a:rPr lang="en-US" dirty="0">
                <a:latin typeface="Times New Roman" pitchFamily="18" charset="0"/>
                <a:cs typeface="Times New Roman" pitchFamily="18" charset="0"/>
              </a:rPr>
              <a:t>reporting, monitoring the quality of our teaching and learning processes, </a:t>
            </a:r>
            <a:endParaRPr lang="en-US" dirty="0" smtClean="0">
              <a:latin typeface="Times New Roman" pitchFamily="18" charset="0"/>
              <a:cs typeface="Times New Roman" pitchFamily="18" charset="0"/>
            </a:endParaRPr>
          </a:p>
          <a:p>
            <a:pPr algn="just">
              <a:buFont typeface="Wingdings" pitchFamily="2" charset="2"/>
              <a:buChar char="Ø"/>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Auditing </a:t>
            </a:r>
            <a:r>
              <a:rPr lang="en-US" dirty="0">
                <a:latin typeface="Times New Roman" pitchFamily="18" charset="0"/>
                <a:cs typeface="Times New Roman" pitchFamily="18" charset="0"/>
              </a:rPr>
              <a:t>of our record-keeping processes</a:t>
            </a:r>
            <a:r>
              <a:rPr lang="en-US" dirty="0" smtClean="0">
                <a:latin typeface="Times New Roman" pitchFamily="18" charset="0"/>
                <a:cs typeface="Times New Roman" pitchFamily="18" charset="0"/>
              </a:rPr>
              <a:t>, and </a:t>
            </a:r>
          </a:p>
          <a:p>
            <a:pPr algn="just">
              <a:buFont typeface="Wingdings" pitchFamily="2" charset="2"/>
              <a:buChar char="Ø"/>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Academically </a:t>
            </a:r>
            <a:r>
              <a:rPr lang="en-US" dirty="0">
                <a:latin typeface="Times New Roman" pitchFamily="18" charset="0"/>
                <a:cs typeface="Times New Roman" pitchFamily="18" charset="0"/>
              </a:rPr>
              <a:t>sound decision-making.  </a:t>
            </a:r>
            <a:endParaRPr lang="en-US" dirty="0" smtClean="0">
              <a:latin typeface="Times New Roman" pitchFamily="18" charset="0"/>
              <a:cs typeface="Times New Roman" pitchFamily="18" charset="0"/>
            </a:endParaRPr>
          </a:p>
          <a:p>
            <a:pPr algn="just">
              <a:buNone/>
            </a:pPr>
            <a:endParaRPr lang="en-US" dirty="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TQA program may </a:t>
            </a:r>
            <a:r>
              <a:rPr lang="en-US" dirty="0" smtClean="0">
                <a:latin typeface="Times New Roman" pitchFamily="18" charset="0"/>
                <a:cs typeface="Times New Roman" pitchFamily="18" charset="0"/>
              </a:rPr>
              <a:t>be concerned with </a:t>
            </a:r>
            <a:r>
              <a:rPr lang="en-US" dirty="0">
                <a:latin typeface="Times New Roman" pitchFamily="18" charset="0"/>
                <a:cs typeface="Times New Roman" pitchFamily="18" charset="0"/>
              </a:rPr>
              <a:t>the actual content of the curriculum of our teaching or the actual teaching methods by which the curriculum is taught.  </a:t>
            </a:r>
            <a:endParaRPr lang="en-US" dirty="0" smtClean="0">
              <a:latin typeface="Times New Roman" pitchFamily="18" charset="0"/>
              <a:cs typeface="Times New Roman" pitchFamily="18" charset="0"/>
            </a:endParaRPr>
          </a:p>
          <a:p>
            <a:pPr algn="just">
              <a:buNone/>
            </a:pPr>
            <a:endParaRPr lang="en-US" dirty="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program is intended to ensure that our teaching has an appropriate framework within which all policy, administrative and technical as well as practical issues are brought to the highest standards.</a:t>
            </a:r>
          </a:p>
          <a:p>
            <a:pPr>
              <a:buNone/>
            </a:pPr>
            <a:endParaRPr lang="en-US" dirty="0"/>
          </a:p>
        </p:txBody>
      </p:sp>
      <p:sp>
        <p:nvSpPr>
          <p:cNvPr id="4" name="Slide Number Placeholder 3"/>
          <p:cNvSpPr>
            <a:spLocks noGrp="1"/>
          </p:cNvSpPr>
          <p:nvPr>
            <p:ph type="sldNum" sz="quarter" idx="15"/>
          </p:nvPr>
        </p:nvSpPr>
        <p:spPr/>
        <p:txBody>
          <a:bodyPr/>
          <a:lstStyle/>
          <a:p>
            <a:fld id="{269123A4-6A81-4B19-9067-722EC5B99C68}"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endParaRPr lang="en-US" dirty="0"/>
          </a:p>
        </p:txBody>
      </p:sp>
      <p:sp>
        <p:nvSpPr>
          <p:cNvPr id="3" name="Content Placeholder 2"/>
          <p:cNvSpPr>
            <a:spLocks noGrp="1"/>
          </p:cNvSpPr>
          <p:nvPr>
            <p:ph sz="quarter" idx="1"/>
          </p:nvPr>
        </p:nvSpPr>
        <p:spPr>
          <a:xfrm>
            <a:off x="457200" y="990600"/>
            <a:ext cx="8229600" cy="5562600"/>
          </a:xfrm>
        </p:spPr>
        <p:txBody>
          <a:bodyPr>
            <a:normAutofit lnSpcReduction="10000"/>
          </a:bodyPr>
          <a:lstStyle/>
          <a:p>
            <a:pPr algn="just">
              <a:buNone/>
            </a:pPr>
            <a:r>
              <a:rPr lang="en-US" dirty="0" smtClean="0"/>
              <a:t>    </a:t>
            </a:r>
            <a:r>
              <a:rPr lang="en-US" b="1" dirty="0" smtClean="0">
                <a:latin typeface="Times New Roman" pitchFamily="18" charset="0"/>
                <a:cs typeface="Times New Roman" pitchFamily="18" charset="0"/>
              </a:rPr>
              <a:t>Our mission:</a:t>
            </a:r>
          </a:p>
          <a:p>
            <a:pPr algn="just">
              <a:buNone/>
            </a:pPr>
            <a:r>
              <a:rPr lang="en-US" dirty="0" smtClean="0">
                <a:latin typeface="Times New Roman" pitchFamily="18" charset="0"/>
                <a:cs typeface="Times New Roman" pitchFamily="18" charset="0"/>
              </a:rPr>
              <a:t>    To </a:t>
            </a:r>
            <a:r>
              <a:rPr lang="en-US" dirty="0">
                <a:latin typeface="Times New Roman" pitchFamily="18" charset="0"/>
                <a:cs typeface="Times New Roman" pitchFamily="18" charset="0"/>
              </a:rPr>
              <a:t>ensure that everyone attains full confidence in the university’s academic standards and the quality assurance system that guarantees them. </a:t>
            </a:r>
            <a:endParaRPr lang="en-US" dirty="0" smtClean="0">
              <a:latin typeface="Times New Roman" pitchFamily="18" charset="0"/>
              <a:cs typeface="Times New Roman" pitchFamily="18" charset="0"/>
            </a:endParaRP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Our aim:</a:t>
            </a:r>
          </a:p>
          <a:p>
            <a:pPr algn="just">
              <a:buNone/>
            </a:pPr>
            <a:r>
              <a:rPr lang="en-US" dirty="0" smtClean="0">
                <a:latin typeface="Times New Roman" pitchFamily="18" charset="0"/>
                <a:cs typeface="Times New Roman" pitchFamily="18" charset="0"/>
              </a:rPr>
              <a:t>    To provide an environment that is optimal for teaching, learning and research. Such an environment will motivate students to study, innovation and originality in thought </a:t>
            </a:r>
            <a:r>
              <a:rPr lang="en-US" dirty="0" smtClean="0">
                <a:latin typeface="Times New Roman" pitchFamily="18" charset="0"/>
                <a:cs typeface="Times New Roman" pitchFamily="18" charset="0"/>
              </a:rPr>
              <a:t>processes, </a:t>
            </a:r>
            <a:r>
              <a:rPr lang="en-US" dirty="0" smtClean="0">
                <a:latin typeface="Times New Roman" pitchFamily="18" charset="0"/>
                <a:cs typeface="Times New Roman" pitchFamily="18" charset="0"/>
              </a:rPr>
              <a:t>and </a:t>
            </a:r>
            <a:r>
              <a:rPr lang="en-US" dirty="0" smtClean="0">
                <a:latin typeface="Times New Roman" pitchFamily="18" charset="0"/>
                <a:cs typeface="Times New Roman" pitchFamily="18" charset="0"/>
              </a:rPr>
              <a:t>results </a:t>
            </a:r>
            <a:r>
              <a:rPr lang="en-US" dirty="0" smtClean="0">
                <a:latin typeface="Times New Roman" pitchFamily="18" charset="0"/>
                <a:cs typeface="Times New Roman" pitchFamily="18" charset="0"/>
              </a:rPr>
              <a:t>in outcomes comparable to international standards.  </a:t>
            </a: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The procedures and processes involved in TQA are compatible with the quality assurance policies of the colleges of a number of British and American universities. </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269123A4-6A81-4B19-9067-722EC5B99C68}" type="slidenum">
              <a:rPr lang="en-US" smtClean="0"/>
              <a:pPr/>
              <a:t>17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sz="quarter" idx="1"/>
          </p:nvPr>
        </p:nvSpPr>
        <p:spPr>
          <a:xfrm>
            <a:off x="457200" y="990600"/>
            <a:ext cx="8229600" cy="5486400"/>
          </a:xfrm>
        </p:spPr>
        <p:txBody>
          <a:bodyPr>
            <a:normAutofit/>
          </a:bodyPr>
          <a:lstStyle/>
          <a:p>
            <a:pPr algn="just">
              <a:buNone/>
            </a:pPr>
            <a:r>
              <a:rPr lang="en-US" dirty="0" smtClean="0"/>
              <a:t>   </a:t>
            </a:r>
            <a:r>
              <a:rPr lang="en-US" dirty="0" smtClean="0">
                <a:latin typeface="Times New Roman" pitchFamily="18" charset="0"/>
                <a:cs typeface="Times New Roman" pitchFamily="18" charset="0"/>
              </a:rPr>
              <a:t>Committees </a:t>
            </a:r>
            <a:r>
              <a:rPr lang="en-US" dirty="0">
                <a:latin typeface="Times New Roman" pitchFamily="18" charset="0"/>
                <a:cs typeface="Times New Roman" pitchFamily="18" charset="0"/>
              </a:rPr>
              <a:t>and sub-committees within our </a:t>
            </a:r>
            <a:r>
              <a:rPr lang="en-US" dirty="0" smtClean="0">
                <a:latin typeface="Times New Roman" pitchFamily="18" charset="0"/>
                <a:cs typeface="Times New Roman" pitchFamily="18" charset="0"/>
              </a:rPr>
              <a:t>university </a:t>
            </a:r>
            <a:r>
              <a:rPr lang="en-US" dirty="0">
                <a:latin typeface="Times New Roman" pitchFamily="18" charset="0"/>
                <a:cs typeface="Times New Roman" pitchFamily="18" charset="0"/>
              </a:rPr>
              <a:t>have been formed to carry out the day-to-day work and are responsible for implementing the structure and coherence of TQA and its delivery</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a:t>
            </a: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Students can provide feedback on their courses and subjects using the evaluative form.  Responses will be anonymous and stored by the coordinators. These forms will be seen by the course lecturers and the external assessor as required. </a:t>
            </a:r>
          </a:p>
          <a:p>
            <a:pPr algn="just">
              <a:buNone/>
            </a:pPr>
            <a:endParaRPr lang="en-US" dirty="0"/>
          </a:p>
          <a:p>
            <a:pPr>
              <a:buNone/>
            </a:pPr>
            <a:endParaRPr lang="en-US" dirty="0"/>
          </a:p>
        </p:txBody>
      </p:sp>
      <p:sp>
        <p:nvSpPr>
          <p:cNvPr id="4" name="Slide Number Placeholder 3"/>
          <p:cNvSpPr>
            <a:spLocks noGrp="1"/>
          </p:cNvSpPr>
          <p:nvPr>
            <p:ph type="sldNum" sz="quarter" idx="15"/>
          </p:nvPr>
        </p:nvSpPr>
        <p:spPr/>
        <p:txBody>
          <a:bodyPr/>
          <a:lstStyle/>
          <a:p>
            <a:fld id="{269123A4-6A81-4B19-9067-722EC5B99C68}"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endParaRPr lang="en-US" dirty="0"/>
          </a:p>
        </p:txBody>
      </p:sp>
      <p:sp>
        <p:nvSpPr>
          <p:cNvPr id="3" name="Content Placeholder 2"/>
          <p:cNvSpPr>
            <a:spLocks noGrp="1"/>
          </p:cNvSpPr>
          <p:nvPr>
            <p:ph sz="quarter" idx="1"/>
          </p:nvPr>
        </p:nvSpPr>
        <p:spPr>
          <a:xfrm>
            <a:off x="457200" y="1066800"/>
            <a:ext cx="8229600" cy="5486400"/>
          </a:xfrm>
        </p:spPr>
        <p:txBody>
          <a:bodyPr>
            <a:noAutofit/>
          </a:bodyPr>
          <a:lstStyle/>
          <a:p>
            <a:pPr algn="just">
              <a:buNone/>
            </a:pPr>
            <a:r>
              <a:rPr lang="en-US" sz="2800" dirty="0">
                <a:latin typeface="Times New Roman" pitchFamily="18" charset="0"/>
                <a:cs typeface="Times New Roman" pitchFamily="18" charset="0"/>
              </a:rPr>
              <a:t>At the start of a course, students are provided with information covering the following points: </a:t>
            </a:r>
            <a:endParaRPr lang="en-US" sz="2800" dirty="0" smtClean="0">
              <a:latin typeface="Times New Roman" pitchFamily="18" charset="0"/>
              <a:cs typeface="Times New Roman" pitchFamily="18" charset="0"/>
            </a:endParaRPr>
          </a:p>
          <a:p>
            <a:pPr algn="just">
              <a:buNone/>
            </a:pPr>
            <a:endParaRPr lang="en-US"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An overview of the aims and objectives of the course;</a:t>
            </a:r>
          </a:p>
          <a:p>
            <a:pPr lvl="0" algn="just"/>
            <a:r>
              <a:rPr lang="en-US" sz="2800" dirty="0">
                <a:latin typeface="Times New Roman" pitchFamily="18" charset="0"/>
                <a:cs typeface="Times New Roman" pitchFamily="18" charset="0"/>
              </a:rPr>
              <a:t>Prerequisites;</a:t>
            </a:r>
          </a:p>
          <a:p>
            <a:pPr lvl="0" algn="just"/>
            <a:r>
              <a:rPr lang="en-US" sz="2800" dirty="0">
                <a:latin typeface="Times New Roman" pitchFamily="18" charset="0"/>
                <a:cs typeface="Times New Roman" pitchFamily="18" charset="0"/>
              </a:rPr>
              <a:t>A condensed syllabus containing learning outcomes;</a:t>
            </a:r>
          </a:p>
          <a:p>
            <a:pPr lvl="0" algn="just"/>
            <a:r>
              <a:rPr lang="en-US" sz="2800" dirty="0">
                <a:latin typeface="Times New Roman" pitchFamily="18" charset="0"/>
                <a:cs typeface="Times New Roman" pitchFamily="18" charset="0"/>
              </a:rPr>
              <a:t>Expected workload, including lectures and practical information;</a:t>
            </a:r>
          </a:p>
          <a:p>
            <a:pPr lvl="0" algn="just"/>
            <a:r>
              <a:rPr lang="en-US" sz="2800" dirty="0">
                <a:latin typeface="Times New Roman" pitchFamily="18" charset="0"/>
                <a:cs typeface="Times New Roman" pitchFamily="18" charset="0"/>
              </a:rPr>
              <a:t>Timetable in as much detail as possible, including first week arrangements, lectures and practical deadlines;</a:t>
            </a:r>
          </a:p>
          <a:p>
            <a:pPr lvl="0" algn="just"/>
            <a:r>
              <a:rPr lang="en-US" sz="2800" dirty="0">
                <a:latin typeface="Times New Roman" pitchFamily="18" charset="0"/>
                <a:cs typeface="Times New Roman" pitchFamily="18" charset="0"/>
              </a:rPr>
              <a:t>Details of the Quality Assurance mechanisms as seen by the students (e.g. staff committees, questionnaires). </a:t>
            </a:r>
          </a:p>
          <a:p>
            <a:pPr algn="just">
              <a:buNone/>
            </a:pP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269123A4-6A81-4B19-9067-722EC5B99C68}"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Contents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dirty="0" smtClean="0"/>
              <a:t>Definitions</a:t>
            </a:r>
          </a:p>
          <a:p>
            <a:r>
              <a:rPr lang="en-US" dirty="0" smtClean="0"/>
              <a:t>Where we were? Growth since 1991</a:t>
            </a:r>
          </a:p>
          <a:p>
            <a:r>
              <a:rPr lang="en-US" dirty="0" smtClean="0"/>
              <a:t>Factors contributing to the growth of external QA</a:t>
            </a:r>
          </a:p>
          <a:p>
            <a:r>
              <a:rPr lang="en-US" dirty="0" err="1" smtClean="0"/>
              <a:t>MoHE</a:t>
            </a:r>
            <a:r>
              <a:rPr lang="en-US" dirty="0" smtClean="0"/>
              <a:t>-KRG, QA structure</a:t>
            </a:r>
          </a:p>
          <a:p>
            <a:r>
              <a:rPr lang="en-US" dirty="0" smtClean="0"/>
              <a:t>Establishment at HMU, Mission &amp; Aim</a:t>
            </a:r>
          </a:p>
          <a:p>
            <a:r>
              <a:rPr lang="en-US" dirty="0" smtClean="0"/>
              <a:t>Internal QA, and Elements</a:t>
            </a:r>
          </a:p>
          <a:p>
            <a:r>
              <a:rPr lang="en-US" dirty="0" smtClean="0"/>
              <a:t>QA Model</a:t>
            </a:r>
          </a:p>
          <a:p>
            <a:r>
              <a:rPr lang="en-US" dirty="0" smtClean="0"/>
              <a:t>Conclusion</a:t>
            </a:r>
          </a:p>
          <a:p>
            <a:pPr>
              <a:buNone/>
            </a:pPr>
            <a:endParaRPr lang="en-US" dirty="0" smtClean="0"/>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a:p>
        </p:txBody>
      </p:sp>
      <p:sp>
        <p:nvSpPr>
          <p:cNvPr id="4" name="Slide Number Placeholder 3"/>
          <p:cNvSpPr>
            <a:spLocks noGrp="1"/>
          </p:cNvSpPr>
          <p:nvPr>
            <p:ph type="sldNum" sz="quarter" idx="15"/>
          </p:nvPr>
        </p:nvSpPr>
        <p:spPr/>
        <p:txBody>
          <a:bodyPr/>
          <a:lstStyle/>
          <a:p>
            <a:fld id="{269123A4-6A81-4B19-9067-722EC5B99C68}"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1"/>
          <p:cNvSpPr>
            <a:spLocks noGrp="1"/>
          </p:cNvSpPr>
          <p:nvPr>
            <p:ph type="sldNum" sz="quarter" idx="12"/>
          </p:nvPr>
        </p:nvSpPr>
        <p:spPr>
          <a:noFill/>
        </p:spPr>
        <p:txBody>
          <a:bodyPr/>
          <a:lstStyle/>
          <a:p>
            <a:fld id="{EE85B0D5-A1A2-4CA4-AB0C-FB0E87E67D8C}" type="slidenum">
              <a:rPr lang="en-GB" smtClean="0">
                <a:latin typeface="Arial" charset="0"/>
                <a:cs typeface="Arial" charset="0"/>
              </a:rPr>
              <a:pPr/>
              <a:t>20</a:t>
            </a:fld>
            <a:endParaRPr lang="en-GB" sz="1400" dirty="0">
              <a:solidFill>
                <a:schemeClr val="tx1"/>
              </a:solidFill>
              <a:latin typeface="Arial" charset="0"/>
              <a:cs typeface="Arial" charset="0"/>
            </a:endParaRPr>
          </a:p>
        </p:txBody>
      </p:sp>
      <p:sp>
        <p:nvSpPr>
          <p:cNvPr id="5" name="Title 2"/>
          <p:cNvSpPr txBox="1">
            <a:spLocks/>
          </p:cNvSpPr>
          <p:nvPr/>
        </p:nvSpPr>
        <p:spPr>
          <a:xfrm>
            <a:off x="178734" y="265148"/>
            <a:ext cx="8431866" cy="619155"/>
          </a:xfrm>
          <a:prstGeom prst="rect">
            <a:avLst/>
          </a:prstGeom>
        </p:spPr>
        <p:txBody>
          <a:bodyPr lIns="82442" tIns="41221" rIns="82442" bIns="41221"/>
          <a:lstStyle/>
          <a:p>
            <a:pPr algn="ctr" defTabSz="914595">
              <a:defRPr/>
            </a:pPr>
            <a:r>
              <a:rPr lang="en-US" sz="2800" kern="0" dirty="0">
                <a:latin typeface="Times New Roman" pitchFamily="18" charset="0"/>
                <a:ea typeface="+mj-ea"/>
                <a:cs typeface="Times New Roman" pitchFamily="18" charset="0"/>
              </a:rPr>
              <a:t>Internal Quality Assurance in General</a:t>
            </a:r>
            <a:endParaRPr lang="en-GB" sz="2800" kern="0" dirty="0">
              <a:latin typeface="Times New Roman" pitchFamily="18" charset="0"/>
              <a:ea typeface="+mj-ea"/>
              <a:cs typeface="Times New Roman" pitchFamily="18" charset="0"/>
            </a:endParaRPr>
          </a:p>
        </p:txBody>
      </p:sp>
      <p:sp>
        <p:nvSpPr>
          <p:cNvPr id="26628" name="TextBox 5"/>
          <p:cNvSpPr txBox="1">
            <a:spLocks noChangeArrowheads="1"/>
          </p:cNvSpPr>
          <p:nvPr/>
        </p:nvSpPr>
        <p:spPr bwMode="auto">
          <a:xfrm>
            <a:off x="1688673" y="1499158"/>
            <a:ext cx="6108392" cy="360246"/>
          </a:xfrm>
          <a:prstGeom prst="rect">
            <a:avLst/>
          </a:prstGeom>
          <a:solidFill>
            <a:srgbClr val="92D050"/>
          </a:solidFill>
          <a:ln w="9525">
            <a:solidFill>
              <a:schemeClr val="tx1"/>
            </a:solidFill>
            <a:miter lim="800000"/>
            <a:headEnd/>
            <a:tailEnd/>
          </a:ln>
        </p:spPr>
        <p:txBody>
          <a:bodyPr lIns="82442" tIns="41221" rIns="82442" bIns="41221">
            <a:spAutoFit/>
          </a:bodyPr>
          <a:lstStyle/>
          <a:p>
            <a:pPr algn="ctr"/>
            <a:r>
              <a:rPr lang="en-US">
                <a:latin typeface="Arial" charset="0"/>
                <a:cs typeface="Arial" charset="0"/>
              </a:rPr>
              <a:t>Stakeholders’ Requirements</a:t>
            </a:r>
          </a:p>
        </p:txBody>
      </p:sp>
      <p:sp>
        <p:nvSpPr>
          <p:cNvPr id="26629" name="TextBox 7"/>
          <p:cNvSpPr txBox="1">
            <a:spLocks noChangeArrowheads="1"/>
          </p:cNvSpPr>
          <p:nvPr/>
        </p:nvSpPr>
        <p:spPr bwMode="auto">
          <a:xfrm>
            <a:off x="1757307" y="5149592"/>
            <a:ext cx="6108392" cy="360246"/>
          </a:xfrm>
          <a:prstGeom prst="rect">
            <a:avLst/>
          </a:prstGeom>
          <a:solidFill>
            <a:srgbClr val="00B0F0"/>
          </a:solidFill>
          <a:ln w="9525">
            <a:solidFill>
              <a:schemeClr val="tx1"/>
            </a:solidFill>
            <a:miter lim="800000"/>
            <a:headEnd/>
            <a:tailEnd/>
          </a:ln>
        </p:spPr>
        <p:txBody>
          <a:bodyPr lIns="82442" tIns="41221" rIns="82442" bIns="41221">
            <a:spAutoFit/>
          </a:bodyPr>
          <a:lstStyle/>
          <a:p>
            <a:pPr algn="ctr"/>
            <a:r>
              <a:rPr lang="en-US">
                <a:latin typeface="Arial" charset="0"/>
                <a:cs typeface="Arial" charset="0"/>
              </a:rPr>
              <a:t>Stakeholders’ Satisfaction</a:t>
            </a:r>
          </a:p>
        </p:txBody>
      </p:sp>
      <p:sp>
        <p:nvSpPr>
          <p:cNvPr id="26630" name="TextBox 8"/>
          <p:cNvSpPr txBox="1">
            <a:spLocks noChangeArrowheads="1"/>
          </p:cNvSpPr>
          <p:nvPr/>
        </p:nvSpPr>
        <p:spPr bwMode="auto">
          <a:xfrm>
            <a:off x="1688673" y="2191408"/>
            <a:ext cx="1853108" cy="360246"/>
          </a:xfrm>
          <a:prstGeom prst="rect">
            <a:avLst/>
          </a:prstGeom>
          <a:solidFill>
            <a:srgbClr val="FFFF00"/>
          </a:solidFill>
          <a:ln w="9525">
            <a:solidFill>
              <a:schemeClr val="tx1"/>
            </a:solidFill>
            <a:miter lim="800000"/>
            <a:headEnd/>
            <a:tailEnd/>
          </a:ln>
        </p:spPr>
        <p:txBody>
          <a:bodyPr lIns="82442" tIns="41221" rIns="82442" bIns="41221">
            <a:spAutoFit/>
          </a:bodyPr>
          <a:lstStyle/>
          <a:p>
            <a:pPr algn="ctr"/>
            <a:r>
              <a:rPr lang="en-US" dirty="0">
                <a:latin typeface="Arial" charset="0"/>
                <a:cs typeface="Arial" charset="0"/>
              </a:rPr>
              <a:t>Input</a:t>
            </a:r>
          </a:p>
        </p:txBody>
      </p:sp>
      <p:sp>
        <p:nvSpPr>
          <p:cNvPr id="26631" name="TextBox 9"/>
          <p:cNvSpPr txBox="1">
            <a:spLocks noChangeArrowheads="1"/>
          </p:cNvSpPr>
          <p:nvPr/>
        </p:nvSpPr>
        <p:spPr bwMode="auto">
          <a:xfrm>
            <a:off x="3816315" y="2191408"/>
            <a:ext cx="1853108" cy="360246"/>
          </a:xfrm>
          <a:prstGeom prst="rect">
            <a:avLst/>
          </a:prstGeom>
          <a:solidFill>
            <a:srgbClr val="FFCC66"/>
          </a:solidFill>
          <a:ln w="9525">
            <a:solidFill>
              <a:schemeClr val="tx1"/>
            </a:solidFill>
            <a:miter lim="800000"/>
            <a:headEnd/>
            <a:tailEnd/>
          </a:ln>
        </p:spPr>
        <p:txBody>
          <a:bodyPr lIns="82442" tIns="41221" rIns="82442" bIns="41221">
            <a:spAutoFit/>
          </a:bodyPr>
          <a:lstStyle/>
          <a:p>
            <a:pPr algn="ctr"/>
            <a:r>
              <a:rPr lang="en-US">
                <a:latin typeface="Arial" charset="0"/>
                <a:cs typeface="Arial" charset="0"/>
              </a:rPr>
              <a:t>Process</a:t>
            </a:r>
          </a:p>
        </p:txBody>
      </p:sp>
      <p:sp>
        <p:nvSpPr>
          <p:cNvPr id="26632" name="TextBox 10"/>
          <p:cNvSpPr txBox="1">
            <a:spLocks noChangeArrowheads="1"/>
          </p:cNvSpPr>
          <p:nvPr/>
        </p:nvSpPr>
        <p:spPr bwMode="auto">
          <a:xfrm>
            <a:off x="5943957" y="2191408"/>
            <a:ext cx="1853108" cy="360246"/>
          </a:xfrm>
          <a:prstGeom prst="rect">
            <a:avLst/>
          </a:prstGeom>
          <a:solidFill>
            <a:srgbClr val="FF9900"/>
          </a:solidFill>
          <a:ln w="9525">
            <a:solidFill>
              <a:schemeClr val="tx1"/>
            </a:solidFill>
            <a:miter lim="800000"/>
            <a:headEnd/>
            <a:tailEnd/>
          </a:ln>
        </p:spPr>
        <p:txBody>
          <a:bodyPr lIns="82442" tIns="41221" rIns="82442" bIns="41221">
            <a:spAutoFit/>
          </a:bodyPr>
          <a:lstStyle/>
          <a:p>
            <a:pPr algn="ctr"/>
            <a:r>
              <a:rPr lang="en-US">
                <a:latin typeface="Arial" charset="0"/>
                <a:cs typeface="Arial" charset="0"/>
              </a:rPr>
              <a:t>Output</a:t>
            </a:r>
          </a:p>
        </p:txBody>
      </p:sp>
      <p:sp>
        <p:nvSpPr>
          <p:cNvPr id="26633" name="TextBox 11"/>
          <p:cNvSpPr txBox="1">
            <a:spLocks noChangeArrowheads="1"/>
          </p:cNvSpPr>
          <p:nvPr/>
        </p:nvSpPr>
        <p:spPr bwMode="auto">
          <a:xfrm>
            <a:off x="1688673" y="2741768"/>
            <a:ext cx="1853108" cy="2083795"/>
          </a:xfrm>
          <a:prstGeom prst="rect">
            <a:avLst/>
          </a:prstGeom>
          <a:solidFill>
            <a:srgbClr val="FFFF00"/>
          </a:solidFill>
          <a:ln w="9525">
            <a:solidFill>
              <a:schemeClr val="tx1"/>
            </a:solidFill>
            <a:prstDash val="dash"/>
            <a:miter lim="800000"/>
            <a:headEnd/>
            <a:tailEnd/>
          </a:ln>
        </p:spPr>
        <p:txBody>
          <a:bodyPr lIns="82442" tIns="41221" rIns="82442" bIns="41221">
            <a:spAutoFit/>
          </a:bodyPr>
          <a:lstStyle/>
          <a:p>
            <a:pPr>
              <a:buFont typeface="Arial" charset="0"/>
              <a:buChar char="•"/>
            </a:pPr>
            <a:r>
              <a:rPr lang="en-US" dirty="0"/>
              <a:t> </a:t>
            </a:r>
            <a:r>
              <a:rPr lang="en-US" sz="1600" dirty="0">
                <a:latin typeface="Arial" charset="0"/>
                <a:cs typeface="Arial" charset="0"/>
              </a:rPr>
              <a:t>Students </a:t>
            </a:r>
          </a:p>
          <a:p>
            <a:pPr>
              <a:buFont typeface="Arial" charset="0"/>
              <a:buChar char="•"/>
            </a:pPr>
            <a:r>
              <a:rPr lang="en-US" sz="1600" dirty="0">
                <a:latin typeface="Arial" charset="0"/>
                <a:cs typeface="Arial" charset="0"/>
              </a:rPr>
              <a:t> Curricula</a:t>
            </a:r>
          </a:p>
          <a:p>
            <a:pPr>
              <a:buFont typeface="Arial" charset="0"/>
              <a:buChar char="•"/>
            </a:pPr>
            <a:r>
              <a:rPr lang="en-US" sz="1600" dirty="0">
                <a:latin typeface="Arial" charset="0"/>
                <a:cs typeface="Arial" charset="0"/>
              </a:rPr>
              <a:t> Faculty staff</a:t>
            </a:r>
          </a:p>
          <a:p>
            <a:pPr>
              <a:buFont typeface="Arial" charset="0"/>
              <a:buChar char="•"/>
            </a:pPr>
            <a:r>
              <a:rPr lang="en-US" sz="1600" dirty="0">
                <a:latin typeface="Arial" charset="0"/>
                <a:cs typeface="Arial" charset="0"/>
              </a:rPr>
              <a:t> Non-faculty staff</a:t>
            </a:r>
          </a:p>
          <a:p>
            <a:pPr>
              <a:buFont typeface="Arial" charset="0"/>
              <a:buChar char="•"/>
            </a:pPr>
            <a:r>
              <a:rPr lang="en-US" sz="1600" dirty="0">
                <a:latin typeface="Arial" charset="0"/>
                <a:cs typeface="Arial" charset="0"/>
              </a:rPr>
              <a:t> Facilities &amp; Infrastructure</a:t>
            </a:r>
          </a:p>
          <a:p>
            <a:pPr>
              <a:buFont typeface="Arial" charset="0"/>
              <a:buChar char="•"/>
            </a:pPr>
            <a:r>
              <a:rPr lang="en-US" sz="1600" dirty="0">
                <a:latin typeface="Arial" charset="0"/>
                <a:cs typeface="Arial" charset="0"/>
              </a:rPr>
              <a:t> Teaching resources</a:t>
            </a:r>
          </a:p>
        </p:txBody>
      </p:sp>
      <p:sp>
        <p:nvSpPr>
          <p:cNvPr id="26634" name="TextBox 12"/>
          <p:cNvSpPr txBox="1">
            <a:spLocks noChangeArrowheads="1"/>
          </p:cNvSpPr>
          <p:nvPr/>
        </p:nvSpPr>
        <p:spPr bwMode="auto">
          <a:xfrm>
            <a:off x="3816315" y="2741768"/>
            <a:ext cx="1853108" cy="2145350"/>
          </a:xfrm>
          <a:prstGeom prst="rect">
            <a:avLst/>
          </a:prstGeom>
          <a:solidFill>
            <a:srgbClr val="FFCC99"/>
          </a:solidFill>
          <a:ln w="9525">
            <a:solidFill>
              <a:schemeClr val="tx1"/>
            </a:solidFill>
            <a:prstDash val="dash"/>
            <a:miter lim="800000"/>
            <a:headEnd/>
            <a:tailEnd/>
          </a:ln>
        </p:spPr>
        <p:txBody>
          <a:bodyPr lIns="82442" tIns="41221" rIns="82442" bIns="41221">
            <a:spAutoFit/>
          </a:bodyPr>
          <a:lstStyle/>
          <a:p>
            <a:pPr>
              <a:buFont typeface="Arial" charset="0"/>
              <a:buChar char="•"/>
            </a:pPr>
            <a:r>
              <a:rPr lang="en-US" dirty="0"/>
              <a:t> </a:t>
            </a:r>
            <a:r>
              <a:rPr lang="en-US" sz="1600" dirty="0">
                <a:latin typeface="Arial" charset="0"/>
                <a:cs typeface="Arial" charset="0"/>
              </a:rPr>
              <a:t>Teaching &amp; Learning </a:t>
            </a:r>
          </a:p>
          <a:p>
            <a:pPr>
              <a:buFont typeface="Arial" charset="0"/>
              <a:buChar char="•"/>
            </a:pPr>
            <a:r>
              <a:rPr lang="en-US" sz="1600" dirty="0">
                <a:latin typeface="Arial" charset="0"/>
                <a:cs typeface="Arial" charset="0"/>
              </a:rPr>
              <a:t> Staff development</a:t>
            </a:r>
          </a:p>
          <a:p>
            <a:pPr>
              <a:buFont typeface="Arial" charset="0"/>
              <a:buChar char="•"/>
            </a:pPr>
            <a:r>
              <a:rPr lang="en-US" sz="1600" dirty="0">
                <a:latin typeface="Arial" charset="0"/>
                <a:cs typeface="Arial" charset="0"/>
              </a:rPr>
              <a:t> Student support &amp; evaluation</a:t>
            </a:r>
          </a:p>
          <a:p>
            <a:pPr>
              <a:buFont typeface="Arial" charset="0"/>
              <a:buChar char="•"/>
            </a:pPr>
            <a:r>
              <a:rPr lang="en-US" sz="1600" dirty="0">
                <a:latin typeface="Arial" charset="0"/>
                <a:cs typeface="Arial" charset="0"/>
              </a:rPr>
              <a:t> Research</a:t>
            </a:r>
          </a:p>
          <a:p>
            <a:pPr>
              <a:buFont typeface="Arial" charset="0"/>
              <a:buChar char="•"/>
            </a:pPr>
            <a:r>
              <a:rPr lang="en-US" sz="1600" dirty="0">
                <a:latin typeface="Arial" charset="0"/>
                <a:cs typeface="Arial" charset="0"/>
              </a:rPr>
              <a:t> Administration</a:t>
            </a:r>
          </a:p>
        </p:txBody>
      </p:sp>
      <p:sp>
        <p:nvSpPr>
          <p:cNvPr id="26635" name="TextBox 13"/>
          <p:cNvSpPr txBox="1">
            <a:spLocks noChangeArrowheads="1"/>
          </p:cNvSpPr>
          <p:nvPr/>
        </p:nvSpPr>
        <p:spPr bwMode="auto">
          <a:xfrm>
            <a:off x="5943957" y="2741768"/>
            <a:ext cx="1853108" cy="2145350"/>
          </a:xfrm>
          <a:prstGeom prst="rect">
            <a:avLst/>
          </a:prstGeom>
          <a:solidFill>
            <a:srgbClr val="FF9900"/>
          </a:solidFill>
          <a:ln w="9525">
            <a:solidFill>
              <a:schemeClr val="tx1"/>
            </a:solidFill>
            <a:prstDash val="dash"/>
            <a:miter lim="800000"/>
            <a:headEnd/>
            <a:tailEnd/>
          </a:ln>
        </p:spPr>
        <p:txBody>
          <a:bodyPr lIns="82442" tIns="41221" rIns="82442" bIns="41221">
            <a:spAutoFit/>
          </a:bodyPr>
          <a:lstStyle/>
          <a:p>
            <a:pPr>
              <a:buFont typeface="Arial" charset="0"/>
              <a:buChar char="•"/>
            </a:pPr>
            <a:r>
              <a:rPr lang="en-US" dirty="0"/>
              <a:t> </a:t>
            </a:r>
            <a:r>
              <a:rPr lang="en-US" sz="1600" dirty="0">
                <a:latin typeface="Arial" charset="0"/>
                <a:cs typeface="Arial" charset="0"/>
              </a:rPr>
              <a:t>Skilled and employable graduates </a:t>
            </a:r>
          </a:p>
          <a:p>
            <a:pPr>
              <a:buFont typeface="Arial" charset="0"/>
              <a:buChar char="•"/>
            </a:pPr>
            <a:r>
              <a:rPr lang="en-US" sz="1600" dirty="0">
                <a:latin typeface="Arial" charset="0"/>
                <a:cs typeface="Arial" charset="0"/>
              </a:rPr>
              <a:t> Research publications &amp; output</a:t>
            </a:r>
          </a:p>
          <a:p>
            <a:pPr>
              <a:buFont typeface="Arial" charset="0"/>
              <a:buChar char="•"/>
            </a:pPr>
            <a:r>
              <a:rPr lang="en-US" sz="1600" dirty="0">
                <a:latin typeface="Arial" charset="0"/>
                <a:cs typeface="Arial" charset="0"/>
              </a:rPr>
              <a:t> Contribution to community</a:t>
            </a:r>
          </a:p>
        </p:txBody>
      </p:sp>
      <p:sp>
        <p:nvSpPr>
          <p:cNvPr id="26636" name="Rectangle 16"/>
          <p:cNvSpPr>
            <a:spLocks noChangeArrowheads="1"/>
          </p:cNvSpPr>
          <p:nvPr/>
        </p:nvSpPr>
        <p:spPr bwMode="auto">
          <a:xfrm>
            <a:off x="1620040" y="2122612"/>
            <a:ext cx="6245659" cy="2820594"/>
          </a:xfrm>
          <a:prstGeom prst="rect">
            <a:avLst/>
          </a:prstGeom>
          <a:noFill/>
          <a:ln w="9525" algn="ctr">
            <a:solidFill>
              <a:schemeClr val="tx1"/>
            </a:solidFill>
            <a:prstDash val="sysDash"/>
            <a:round/>
            <a:headEnd/>
            <a:tailEnd/>
          </a:ln>
        </p:spPr>
        <p:txBody>
          <a:bodyPr lIns="82442" tIns="41221" rIns="82442" bIns="41221"/>
          <a:lstStyle/>
          <a:p>
            <a:endParaRPr lang="en-US"/>
          </a:p>
        </p:txBody>
      </p:sp>
      <p:sp>
        <p:nvSpPr>
          <p:cNvPr id="26637" name="Right Arrow 17"/>
          <p:cNvSpPr>
            <a:spLocks noChangeArrowheads="1"/>
          </p:cNvSpPr>
          <p:nvPr/>
        </p:nvSpPr>
        <p:spPr bwMode="auto">
          <a:xfrm>
            <a:off x="3541781" y="3429717"/>
            <a:ext cx="274534" cy="343975"/>
          </a:xfrm>
          <a:prstGeom prst="rightArrow">
            <a:avLst>
              <a:gd name="adj1" fmla="val 50000"/>
              <a:gd name="adj2" fmla="val 50000"/>
            </a:avLst>
          </a:prstGeom>
          <a:solidFill>
            <a:srgbClr val="FF0000"/>
          </a:solidFill>
          <a:ln w="9525" algn="ctr">
            <a:solidFill>
              <a:schemeClr val="tx1"/>
            </a:solidFill>
            <a:round/>
            <a:headEnd/>
            <a:tailEnd/>
          </a:ln>
        </p:spPr>
        <p:txBody>
          <a:bodyPr lIns="82442" tIns="41221" rIns="82442" bIns="41221"/>
          <a:lstStyle/>
          <a:p>
            <a:endParaRPr lang="en-US"/>
          </a:p>
        </p:txBody>
      </p:sp>
      <p:sp>
        <p:nvSpPr>
          <p:cNvPr id="26638" name="Right Arrow 18"/>
          <p:cNvSpPr>
            <a:spLocks noChangeArrowheads="1"/>
          </p:cNvSpPr>
          <p:nvPr/>
        </p:nvSpPr>
        <p:spPr bwMode="auto">
          <a:xfrm>
            <a:off x="5669423" y="3429717"/>
            <a:ext cx="274534" cy="343975"/>
          </a:xfrm>
          <a:prstGeom prst="rightArrow">
            <a:avLst>
              <a:gd name="adj1" fmla="val 50000"/>
              <a:gd name="adj2" fmla="val 50000"/>
            </a:avLst>
          </a:prstGeom>
          <a:solidFill>
            <a:srgbClr val="FF0000"/>
          </a:solidFill>
          <a:ln w="9525" algn="ctr">
            <a:solidFill>
              <a:schemeClr val="tx1"/>
            </a:solidFill>
            <a:round/>
            <a:headEnd/>
            <a:tailEnd/>
          </a:ln>
        </p:spPr>
        <p:txBody>
          <a:bodyPr lIns="82442" tIns="41221" rIns="82442" bIns="41221"/>
          <a:lstStyle/>
          <a:p>
            <a:endParaRPr lang="en-US"/>
          </a:p>
        </p:txBody>
      </p:sp>
      <p:sp>
        <p:nvSpPr>
          <p:cNvPr id="26639" name="Down Arrow 19"/>
          <p:cNvSpPr>
            <a:spLocks noChangeArrowheads="1"/>
          </p:cNvSpPr>
          <p:nvPr/>
        </p:nvSpPr>
        <p:spPr bwMode="auto">
          <a:xfrm>
            <a:off x="4571286" y="1916227"/>
            <a:ext cx="274534" cy="206385"/>
          </a:xfrm>
          <a:prstGeom prst="downArrow">
            <a:avLst>
              <a:gd name="adj1" fmla="val 50000"/>
              <a:gd name="adj2" fmla="val 50000"/>
            </a:avLst>
          </a:prstGeom>
          <a:solidFill>
            <a:srgbClr val="FF0000"/>
          </a:solidFill>
          <a:ln w="9525" algn="ctr">
            <a:solidFill>
              <a:schemeClr val="tx1"/>
            </a:solidFill>
            <a:round/>
            <a:headEnd/>
            <a:tailEnd/>
          </a:ln>
        </p:spPr>
        <p:txBody>
          <a:bodyPr lIns="82442" tIns="41221" rIns="82442" bIns="41221"/>
          <a:lstStyle/>
          <a:p>
            <a:endParaRPr lang="en-US"/>
          </a:p>
        </p:txBody>
      </p:sp>
      <p:sp>
        <p:nvSpPr>
          <p:cNvPr id="26640" name="Down Arrow 20"/>
          <p:cNvSpPr>
            <a:spLocks noChangeArrowheads="1"/>
          </p:cNvSpPr>
          <p:nvPr/>
        </p:nvSpPr>
        <p:spPr bwMode="auto">
          <a:xfrm>
            <a:off x="4571286" y="4943206"/>
            <a:ext cx="274534" cy="206385"/>
          </a:xfrm>
          <a:prstGeom prst="downArrow">
            <a:avLst>
              <a:gd name="adj1" fmla="val 50000"/>
              <a:gd name="adj2" fmla="val 50000"/>
            </a:avLst>
          </a:prstGeom>
          <a:solidFill>
            <a:srgbClr val="FF0000"/>
          </a:solidFill>
          <a:ln w="9525" algn="ctr">
            <a:solidFill>
              <a:schemeClr val="tx1"/>
            </a:solidFill>
            <a:round/>
            <a:headEnd/>
            <a:tailEnd/>
          </a:ln>
        </p:spPr>
        <p:txBody>
          <a:bodyPr lIns="82442" tIns="41221" rIns="82442" bIns="41221"/>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dirty="0" smtClean="0">
                <a:latin typeface="Times New Roman" pitchFamily="18" charset="0"/>
                <a:cs typeface="Times New Roman" pitchFamily="18" charset="0"/>
              </a:rPr>
              <a:t>Elements of QA Process</a:t>
            </a:r>
            <a:endParaRPr lang="en-US" dirty="0">
              <a:latin typeface="Times New Roman" pitchFamily="18" charset="0"/>
              <a:cs typeface="Times New Roman" pitchFamily="18" charset="0"/>
            </a:endParaRPr>
          </a:p>
        </p:txBody>
      </p:sp>
      <p:sp>
        <p:nvSpPr>
          <p:cNvPr id="5" name="Text Box 4"/>
          <p:cNvSpPr txBox="1">
            <a:spLocks noGrp="1" noChangeArrowheads="1"/>
          </p:cNvSpPr>
          <p:nvPr>
            <p:ph sz="quarter" idx="1"/>
          </p:nvPr>
        </p:nvSpPr>
        <p:spPr bwMode="auto">
          <a:xfrm>
            <a:off x="1676400" y="1066801"/>
            <a:ext cx="5638800" cy="46166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rtl="0">
              <a:spcBef>
                <a:spcPct val="50000"/>
              </a:spcBef>
              <a:buNone/>
            </a:pPr>
            <a:r>
              <a:rPr lang="en-US" sz="2400" b="1" dirty="0" smtClean="0">
                <a:solidFill>
                  <a:schemeClr val="tx1"/>
                </a:solidFill>
                <a:latin typeface="Times New Roman" pitchFamily="18" charset="0"/>
                <a:cs typeface="Times New Roman" pitchFamily="18" charset="0"/>
              </a:rPr>
              <a:t>Quality Assurance Elements</a:t>
            </a:r>
            <a:endParaRPr lang="en-US" sz="2400" b="1" dirty="0">
              <a:solidFill>
                <a:schemeClr val="tx1"/>
              </a:solidFill>
              <a:latin typeface="Times New Roman" pitchFamily="18" charset="0"/>
              <a:cs typeface="Times New Roman" pitchFamily="18" charset="0"/>
            </a:endParaRPr>
          </a:p>
        </p:txBody>
      </p:sp>
      <p:sp>
        <p:nvSpPr>
          <p:cNvPr id="6" name="Text Box 4"/>
          <p:cNvSpPr txBox="1">
            <a:spLocks noChangeArrowheads="1"/>
          </p:cNvSpPr>
          <p:nvPr/>
        </p:nvSpPr>
        <p:spPr bwMode="auto">
          <a:xfrm>
            <a:off x="2514600" y="2209800"/>
            <a:ext cx="3962400" cy="46166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rtl="0">
              <a:spcBef>
                <a:spcPct val="50000"/>
              </a:spcBef>
            </a:pPr>
            <a:r>
              <a:rPr lang="en-US" sz="2400" b="1" dirty="0" smtClean="0">
                <a:solidFill>
                  <a:schemeClr val="tx1"/>
                </a:solidFill>
                <a:latin typeface="Times New Roman" pitchFamily="18" charset="0"/>
                <a:cs typeface="Times New Roman" pitchFamily="18" charset="0"/>
              </a:rPr>
              <a:t>Course Syllabus</a:t>
            </a:r>
            <a:endParaRPr lang="en-US" sz="2400" b="1" dirty="0">
              <a:solidFill>
                <a:schemeClr val="tx1"/>
              </a:solidFill>
              <a:latin typeface="Times New Roman" pitchFamily="18" charset="0"/>
              <a:cs typeface="Times New Roman" pitchFamily="18" charset="0"/>
            </a:endParaRPr>
          </a:p>
        </p:txBody>
      </p:sp>
      <p:sp>
        <p:nvSpPr>
          <p:cNvPr id="7" name="Text Box 4"/>
          <p:cNvSpPr txBox="1">
            <a:spLocks noChangeArrowheads="1"/>
          </p:cNvSpPr>
          <p:nvPr/>
        </p:nvSpPr>
        <p:spPr bwMode="auto">
          <a:xfrm>
            <a:off x="2514600" y="2895600"/>
            <a:ext cx="3962400" cy="461665"/>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algn="ctr" rtl="0">
              <a:spcBef>
                <a:spcPct val="50000"/>
              </a:spcBef>
            </a:pPr>
            <a:r>
              <a:rPr lang="en-US" sz="2400" b="1" dirty="0" smtClean="0">
                <a:solidFill>
                  <a:schemeClr val="tx1"/>
                </a:solidFill>
                <a:latin typeface="Times New Roman" pitchFamily="18" charset="0"/>
                <a:cs typeface="Times New Roman" pitchFamily="18" charset="0"/>
              </a:rPr>
              <a:t>Students’ Feedback</a:t>
            </a:r>
            <a:endParaRPr lang="en-US" sz="2400" b="1" dirty="0">
              <a:solidFill>
                <a:schemeClr val="tx1"/>
              </a:solidFill>
              <a:latin typeface="Times New Roman" pitchFamily="18" charset="0"/>
              <a:cs typeface="Times New Roman" pitchFamily="18" charset="0"/>
            </a:endParaRPr>
          </a:p>
        </p:txBody>
      </p:sp>
      <p:sp>
        <p:nvSpPr>
          <p:cNvPr id="8" name="Text Box 4"/>
          <p:cNvSpPr txBox="1">
            <a:spLocks noChangeArrowheads="1"/>
          </p:cNvSpPr>
          <p:nvPr/>
        </p:nvSpPr>
        <p:spPr bwMode="auto">
          <a:xfrm>
            <a:off x="2514600" y="3657600"/>
            <a:ext cx="3962400" cy="46166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rtl="0">
              <a:spcBef>
                <a:spcPct val="50000"/>
              </a:spcBef>
            </a:pPr>
            <a:r>
              <a:rPr lang="en-US" sz="2400" b="1" dirty="0" smtClean="0">
                <a:solidFill>
                  <a:schemeClr val="tx1"/>
                </a:solidFill>
                <a:latin typeface="Times New Roman" pitchFamily="18" charset="0"/>
                <a:cs typeface="Times New Roman" pitchFamily="18" charset="0"/>
              </a:rPr>
              <a:t>External Assessors</a:t>
            </a:r>
            <a:endParaRPr lang="en-US" sz="2400" b="1" dirty="0">
              <a:solidFill>
                <a:schemeClr val="tx1"/>
              </a:solidFill>
              <a:latin typeface="Times New Roman" pitchFamily="18" charset="0"/>
              <a:cs typeface="Times New Roman" pitchFamily="18" charset="0"/>
            </a:endParaRPr>
          </a:p>
        </p:txBody>
      </p:sp>
      <p:sp>
        <p:nvSpPr>
          <p:cNvPr id="9" name="Text Box 4"/>
          <p:cNvSpPr txBox="1">
            <a:spLocks noChangeArrowheads="1"/>
          </p:cNvSpPr>
          <p:nvPr/>
        </p:nvSpPr>
        <p:spPr bwMode="auto">
          <a:xfrm>
            <a:off x="2514600" y="4495800"/>
            <a:ext cx="3962400" cy="46166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square">
            <a:spAutoFit/>
          </a:bodyPr>
          <a:lstStyle/>
          <a:p>
            <a:pPr algn="ctr" rtl="0">
              <a:spcBef>
                <a:spcPct val="50000"/>
              </a:spcBef>
            </a:pPr>
            <a:r>
              <a:rPr lang="en-US" sz="2400" b="1" dirty="0" smtClean="0">
                <a:solidFill>
                  <a:schemeClr val="tx1"/>
                </a:solidFill>
                <a:latin typeface="Times New Roman" pitchFamily="18" charset="0"/>
                <a:cs typeface="Times New Roman" pitchFamily="18" charset="0"/>
              </a:rPr>
              <a:t>Teacher’s Portfolio</a:t>
            </a:r>
            <a:endParaRPr lang="en-US" sz="2400" b="1" dirty="0">
              <a:solidFill>
                <a:schemeClr val="tx1"/>
              </a:solidFill>
              <a:latin typeface="Times New Roman" pitchFamily="18" charset="0"/>
              <a:cs typeface="Times New Roman" pitchFamily="18" charset="0"/>
            </a:endParaRPr>
          </a:p>
        </p:txBody>
      </p:sp>
      <p:sp>
        <p:nvSpPr>
          <p:cNvPr id="10" name="Text Box 4"/>
          <p:cNvSpPr txBox="1">
            <a:spLocks noChangeArrowheads="1"/>
          </p:cNvSpPr>
          <p:nvPr/>
        </p:nvSpPr>
        <p:spPr bwMode="auto">
          <a:xfrm>
            <a:off x="2514600" y="5257800"/>
            <a:ext cx="3962400" cy="461665"/>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algn="ctr" rtl="0">
              <a:spcBef>
                <a:spcPct val="50000"/>
              </a:spcBef>
            </a:pPr>
            <a:r>
              <a:rPr lang="en-US" sz="2400" b="1" dirty="0" smtClean="0">
                <a:solidFill>
                  <a:schemeClr val="tx1"/>
                </a:solidFill>
                <a:latin typeface="Times New Roman" pitchFamily="18" charset="0"/>
                <a:cs typeface="Times New Roman" pitchFamily="18" charset="0"/>
              </a:rPr>
              <a:t>Continuing Education</a:t>
            </a:r>
            <a:endParaRPr lang="en-US" sz="2400" b="1" dirty="0">
              <a:solidFill>
                <a:schemeClr val="tx1"/>
              </a:solidFill>
              <a:latin typeface="Times New Roman" pitchFamily="18" charset="0"/>
              <a:cs typeface="Times New Roman" pitchFamily="18" charset="0"/>
            </a:endParaRPr>
          </a:p>
        </p:txBody>
      </p:sp>
      <p:sp>
        <p:nvSpPr>
          <p:cNvPr id="11" name="Down Arrow 10"/>
          <p:cNvSpPr/>
          <p:nvPr/>
        </p:nvSpPr>
        <p:spPr>
          <a:xfrm>
            <a:off x="4419600" y="1524000"/>
            <a:ext cx="762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3200400" y="1524000"/>
            <a:ext cx="762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5791200" y="1600200"/>
            <a:ext cx="762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lide Number Placeholder 13"/>
          <p:cNvSpPr>
            <a:spLocks noGrp="1"/>
          </p:cNvSpPr>
          <p:nvPr>
            <p:ph type="sldNum" sz="quarter" idx="15"/>
          </p:nvPr>
        </p:nvSpPr>
        <p:spPr/>
        <p:txBody>
          <a:bodyPr/>
          <a:lstStyle/>
          <a:p>
            <a:fld id="{269123A4-6A81-4B19-9067-722EC5B99C68}" type="slidenum">
              <a:rPr lang="en-US" smtClean="0"/>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81000" y="513750"/>
            <a:ext cx="8763000" cy="23698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en-US" sz="2800" b="1"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Course </a:t>
            </a:r>
            <a:r>
              <a:rPr lang="en-US" sz="2800" b="1" dirty="0" smtClean="0">
                <a:solidFill>
                  <a:srgbClr val="C00000"/>
                </a:solidFill>
                <a:latin typeface="Times New Roman" pitchFamily="18" charset="0"/>
                <a:cs typeface="Times New Roman" pitchFamily="18" charset="0"/>
              </a:rPr>
              <a:t>Syllabus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1"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a:solidFill>
                <a:srgbClr val="0070C0"/>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en-US" sz="2800" b="0" u="none" strike="noStrike" cap="none" normalizeH="0" baseline="0" dirty="0" smtClean="0">
              <a:ln>
                <a:noFill/>
              </a:ln>
              <a:solidFill>
                <a:srgbClr val="0070C0"/>
              </a:solidFill>
              <a:effectLst/>
              <a:latin typeface="Arial" pitchFamily="34" charset="0"/>
              <a:cs typeface="Arial" pitchFamily="34" charset="0"/>
            </a:endParaRPr>
          </a:p>
        </p:txBody>
      </p:sp>
      <p:sp>
        <p:nvSpPr>
          <p:cNvPr id="25602" name="Rectangle 2"/>
          <p:cNvSpPr>
            <a:spLocks noChangeArrowheads="1"/>
          </p:cNvSpPr>
          <p:nvPr/>
        </p:nvSpPr>
        <p:spPr bwMode="auto">
          <a:xfrm>
            <a:off x="457200" y="685800"/>
            <a:ext cx="84582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algn="just" fontAlgn="base">
              <a:spcBef>
                <a:spcPct val="0"/>
              </a:spcBef>
              <a:spcAft>
                <a:spcPct val="0"/>
              </a:spcAft>
            </a:pP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 course </a:t>
            </a:r>
            <a:r>
              <a:rPr lang="en-US" sz="2800" dirty="0" smtClean="0">
                <a:latin typeface="Times New Roman" pitchFamily="18" charset="0"/>
                <a:cs typeface="Times New Roman" pitchFamily="18" charset="0"/>
              </a:rPr>
              <a:t>Syllabus </a:t>
            </a: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is a sort of summary of the subjects that the student will be taking during the semester, or during the whole academic year.  </a:t>
            </a:r>
            <a:r>
              <a:rPr kumimoji="0" lang="en-US" sz="28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It should be provided to the student at the beginning of the semester or academic year.                                                                               </a:t>
            </a:r>
          </a:p>
          <a:p>
            <a:pPr algn="just" fontAlgn="base">
              <a:spcBef>
                <a:spcPct val="0"/>
              </a:spcBef>
              <a:spcAft>
                <a:spcPct val="0"/>
              </a:spcAft>
            </a:pPr>
            <a:endParaRPr lang="en-US" sz="2800" b="1" i="1" dirty="0" smtClean="0">
              <a:solidFill>
                <a:srgbClr val="000000"/>
              </a:solidFill>
              <a:latin typeface="Times New Roman" pitchFamily="18" charset="0"/>
              <a:ea typeface="Calibri" pitchFamily="34" charset="0"/>
              <a:cs typeface="Times New Roman" pitchFamily="18" charset="0"/>
            </a:endParaRPr>
          </a:p>
          <a:p>
            <a:pPr algn="just" fontAlgn="base">
              <a:spcBef>
                <a:spcPct val="0"/>
              </a:spcBef>
              <a:spcAft>
                <a:spcPct val="0"/>
              </a:spcAft>
            </a:pP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 course book should  includes the main course topics, the number of hours for each topic, samples of question, </a:t>
            </a:r>
            <a:r>
              <a:rPr kumimoji="0" lang="en-US" sz="280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li</a:t>
            </a: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st of text books and references, and the personal contact information of the teacher and the coordinator to help eases the connection between the teacher and the students.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r>
              <a:rPr lang="en-US" dirty="0" smtClean="0">
                <a:cs typeface="AF_Jeddah" pitchFamily="2" charset="-78"/>
              </a:rPr>
              <a:t>22</a:t>
            </a:r>
            <a:endParaRPr lang="en-US" dirty="0">
              <a:cs typeface="AF_Jeddah"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2">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60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04800" y="49610"/>
            <a:ext cx="86106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Student</a:t>
            </a:r>
            <a:r>
              <a:rPr kumimoji="0" lang="en-US" sz="2800" b="1" i="0" strike="noStrike" cap="none" normalizeH="0" baseline="0" dirty="0" smtClean="0">
                <a:ln>
                  <a:noFill/>
                </a:ln>
                <a:solidFill>
                  <a:srgbClr val="C00000"/>
                </a:solidFill>
                <a:effectLst/>
                <a:latin typeface="Calibri"/>
                <a:ea typeface="Calibri" pitchFamily="34" charset="0"/>
                <a:cs typeface="Times New Roman" pitchFamily="18" charset="0"/>
              </a:rPr>
              <a:t>’</a:t>
            </a:r>
            <a:r>
              <a:rPr kumimoji="0" lang="en-US" sz="2800" b="1" i="0"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s </a:t>
            </a:r>
            <a:r>
              <a:rPr kumimoji="0" lang="en-US" sz="2800" b="1" i="0"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feedback</a:t>
            </a:r>
            <a:r>
              <a:rPr kumimoji="0" lang="en-US" sz="2800" b="0" i="0"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endParaRPr lang="en-US" sz="2800" dirty="0" smtClean="0">
              <a:solidFill>
                <a:srgbClr val="C00000"/>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Collecting feedback during the course provides information that can be useful right away, while teachers are still working with students</a:t>
            </a:r>
            <a:r>
              <a:rPr kumimoji="0" lang="en-US" sz="2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a:t>
            </a:r>
            <a:r>
              <a:rPr kumimoji="0" lang="en-US" sz="2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that semester.              </a:t>
            </a:r>
            <a:endPar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800" dirty="0" smtClean="0">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Asking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student feedback during the course can: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569913" marR="0" lvl="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Identify features of the course that students find </a:t>
            </a:r>
          </a:p>
          <a:p>
            <a:pPr marL="569913" marR="0" lvl="0" algn="just" defTabSz="914400" rtl="0" eaLnBrk="0" fontAlgn="base" latinLnBrk="0" hangingPunct="0">
              <a:lnSpc>
                <a:spcPct val="100000"/>
              </a:lnSpc>
              <a:spcBef>
                <a:spcPct val="0"/>
              </a:spcBef>
              <a:spcAft>
                <a:spcPct val="0"/>
              </a:spcAft>
              <a:buClrTx/>
              <a:buSzTx/>
              <a:tabLst/>
            </a:pP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helpful,</a:t>
            </a:r>
            <a:r>
              <a:rPr kumimoji="0" lang="en-US" sz="2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a:t>
            </a: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well as students’ perception of obstacles  </a:t>
            </a:r>
          </a:p>
          <a:p>
            <a:pPr marL="569913" marR="0" lvl="0" algn="just" defTabSz="914400" rtl="0" eaLnBrk="0" fontAlgn="base" latinLnBrk="0" hangingPunct="0">
              <a:lnSpc>
                <a:spcPct val="100000"/>
              </a:lnSpc>
              <a:spcBef>
                <a:spcPct val="0"/>
              </a:spcBef>
              <a:spcAft>
                <a:spcPct val="0"/>
              </a:spcAft>
              <a:buClrTx/>
              <a:buSzTx/>
              <a:tabLst/>
            </a:pP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 learning.</a:t>
            </a:r>
          </a:p>
          <a:p>
            <a:pPr marL="569913" marR="0" lvl="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Give you a more informed basis for making decisions </a:t>
            </a:r>
          </a:p>
          <a:p>
            <a:pPr marL="569913" marR="0" lvl="0" algn="just" defTabSz="914400" rtl="0" eaLnBrk="0" fontAlgn="base" latinLnBrk="0" hangingPunct="0">
              <a:lnSpc>
                <a:spcPct val="100000"/>
              </a:lnSpc>
              <a:spcBef>
                <a:spcPct val="0"/>
              </a:spcBef>
              <a:spcAft>
                <a:spcPct val="0"/>
              </a:spcAft>
              <a:buClrTx/>
              <a:buSzTx/>
              <a:tabLst/>
            </a:pPr>
            <a:r>
              <a:rPr lang="en-US" sz="2800" dirty="0">
                <a:latin typeface="Times New Roman" pitchFamily="18" charset="0"/>
                <a:ea typeface="Times New Roman" pitchFamily="18" charset="0"/>
                <a:cs typeface="Times New Roman" pitchFamily="18" charset="0"/>
              </a:rPr>
              <a:t> </a:t>
            </a: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while you are still teaching the course.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569913" marR="0" lvl="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Open lines of communication with students who </a:t>
            </a:r>
          </a:p>
          <a:p>
            <a:pPr marL="569913" marR="0" lvl="0" algn="just" defTabSz="914400" rtl="0" eaLnBrk="0" fontAlgn="base" latinLnBrk="0" hangingPunct="0">
              <a:lnSpc>
                <a:spcPct val="100000"/>
              </a:lnSpc>
              <a:spcBef>
                <a:spcPct val="0"/>
              </a:spcBef>
              <a:spcAft>
                <a:spcPct val="0"/>
              </a:spcAft>
              <a:buClrTx/>
              <a:buSzTx/>
              <a:tabLst/>
            </a:pP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might not</a:t>
            </a:r>
            <a:r>
              <a:rPr kumimoji="0" lang="en-US" sz="2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otherwise volunteer their comments.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r>
              <a:rPr lang="en-US" dirty="0" smtClean="0"/>
              <a:t>23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7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577">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577">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577">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577">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577">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4577">
                                            <p:txEl>
                                              <p:pRg st="11" end="1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57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457200" y="685800"/>
            <a:ext cx="86868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1" u="none" strike="noStrike" cap="none" normalizeH="0" baseline="0" dirty="0" smtClean="0">
                <a:ln>
                  <a:noFill/>
                </a:ln>
                <a:effectLst/>
                <a:latin typeface="Times New Roman" pitchFamily="18" charset="0"/>
                <a:ea typeface="Calibri" pitchFamily="34" charset="0"/>
                <a:cs typeface="Times New Roman" pitchFamily="18" charset="0"/>
              </a:rPr>
              <a:t>Responding to Student Feedback:</a:t>
            </a:r>
            <a:r>
              <a:rPr kumimoji="0" lang="en-US" sz="2800" b="0" i="0" u="none" strike="noStrike" cap="none" normalizeH="0" baseline="0" dirty="0" smtClean="0">
                <a:ln>
                  <a:noFill/>
                </a:ln>
                <a:effectLst/>
                <a:latin typeface="Times New Roman" pitchFamily="18" charset="0"/>
                <a:ea typeface="Calibri"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important to acknowledge and respond to students’ feedback, but responding does not mean simply fulfilling student requests. Rather, being responsive means considering student input and finding ways to help align student expectations with your teaching and course goals.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3554" name="Rectangle 2"/>
          <p:cNvSpPr>
            <a:spLocks noChangeArrowheads="1"/>
          </p:cNvSpPr>
          <p:nvPr/>
        </p:nvSpPr>
        <p:spPr bwMode="auto">
          <a:xfrm>
            <a:off x="457200" y="3507364"/>
            <a:ext cx="81534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example</a:t>
            </a:r>
            <a:r>
              <a:rPr lang="en-US" sz="2800" b="1" dirty="0" smtClean="0">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you might choose to make a change recommended by students, but you might also address student perceptions by helping them see the value or purpose of something that they identified as unhelpful.</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r>
              <a:rPr lang="en-US" dirty="0" smtClean="0"/>
              <a:t>24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55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228600" y="461655"/>
            <a:ext cx="89154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dirty="0" smtClean="0">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Your response to the feedback can also create opportunities to clarify your expectations for the class, and open doors for further dialogue with students about their learning.</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effectLst/>
                <a:latin typeface="Times New Roman" pitchFamily="18" charset="0"/>
                <a:ea typeface="Calibri" pitchFamily="34" charset="0"/>
                <a:cs typeface="Times New Roman" pitchFamily="18" charset="0"/>
              </a:rPr>
              <a:t>After collecting and analyzing the feedbacks, a copy of the report should be submitted to the Quality Assurance Committee at the college which will therefore be submitted to the Directorate of Quality Assurance at the University. </a:t>
            </a:r>
            <a:endParaRPr kumimoji="0" lang="en-US" sz="2800" b="1" i="0" u="none" strike="noStrike" cap="none" normalizeH="0" baseline="0" dirty="0" smtClean="0">
              <a:ln>
                <a:noFill/>
              </a:ln>
              <a:effectLst/>
              <a:latin typeface="Times New Roman" pitchFamily="18" charset="0"/>
              <a:cs typeface="Times New Roman" pitchFamily="18" charset="0"/>
            </a:endParaRPr>
          </a:p>
        </p:txBody>
      </p:sp>
      <p:sp>
        <p:nvSpPr>
          <p:cNvPr id="112" name="Rectangle 111"/>
          <p:cNvSpPr/>
          <p:nvPr/>
        </p:nvSpPr>
        <p:spPr>
          <a:xfrm>
            <a:off x="381000" y="762000"/>
            <a:ext cx="7772400" cy="584775"/>
          </a:xfrm>
          <a:prstGeom prst="rect">
            <a:avLst/>
          </a:prstGeom>
        </p:spPr>
        <p:txBody>
          <a:bodyPr wrap="square">
            <a:spAutoFit/>
          </a:bodyPr>
          <a:lstStyle/>
          <a:p>
            <a:pPr lvl="0" fontAlgn="base">
              <a:spcBef>
                <a:spcPct val="0"/>
              </a:spcBef>
              <a:spcAft>
                <a:spcPct val="0"/>
              </a:spcAft>
            </a:pPr>
            <a:r>
              <a:rPr lang="en-US" sz="3200" b="1" i="1" dirty="0" smtClean="0">
                <a:latin typeface="Times New Roman" pitchFamily="18" charset="0"/>
                <a:ea typeface="Calibri" pitchFamily="34" charset="0"/>
                <a:cs typeface="Times New Roman" pitchFamily="18" charset="0"/>
              </a:rPr>
              <a:t>Responding to Student Feedback:, cont.</a:t>
            </a:r>
            <a:r>
              <a:rPr lang="en-US" sz="3200" dirty="0" smtClean="0">
                <a:latin typeface="Times New Roman" pitchFamily="18" charset="0"/>
                <a:ea typeface="Calibri" pitchFamily="34" charset="0"/>
                <a:cs typeface="Times New Roman" pitchFamily="18" charset="0"/>
              </a:rPr>
              <a:t> </a:t>
            </a:r>
          </a:p>
        </p:txBody>
      </p:sp>
      <p:sp>
        <p:nvSpPr>
          <p:cNvPr id="6" name="Slide Number Placeholder 5"/>
          <p:cNvSpPr>
            <a:spLocks noGrp="1"/>
          </p:cNvSpPr>
          <p:nvPr>
            <p:ph type="sldNum" sz="quarter" idx="12"/>
          </p:nvPr>
        </p:nvSpPr>
        <p:spPr/>
        <p:txBody>
          <a:bodyPr/>
          <a:lstStyle/>
          <a:p>
            <a:r>
              <a:rPr lang="en-US" dirty="0" smtClean="0"/>
              <a:t>25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1"/>
          <p:cNvSpPr>
            <a:spLocks noChangeArrowheads="1"/>
          </p:cNvSpPr>
          <p:nvPr/>
        </p:nvSpPr>
        <p:spPr bwMode="auto">
          <a:xfrm>
            <a:off x="457200" y="-205170"/>
            <a:ext cx="86868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1"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3200" b="1" dirty="0" smtClean="0">
              <a:solidFill>
                <a:srgbClr val="C0000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External Assessor</a:t>
            </a:r>
            <a:endParaRPr kumimoji="0" lang="en-US" sz="2800" b="0"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a:t>
            </a:r>
            <a:r>
              <a:rPr kumimoji="0" lang="en-US" sz="3200" b="0"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n external examiner is normally a senior academic person from another institution or organization who is specialized in the field reviewed and knowledgeable about higher education in general.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He/ she  review and monitor the assessment process of an institution for </a:t>
            </a:r>
            <a:r>
              <a:rPr kumimoji="0" lang="en-US" sz="3200" b="1"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fairness and academic </a:t>
            </a:r>
            <a:r>
              <a:rPr kumimoji="0" lang="en-US" sz="3200" b="1" i="0"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standards</a:t>
            </a:r>
            <a:r>
              <a:rPr kumimoji="0" lang="en-US" sz="3200" b="1" i="0"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3200" b="1" i="0"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r>
              <a:rPr lang="en-US" dirty="0" smtClean="0"/>
              <a:t>26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45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745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745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745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685800"/>
            <a:ext cx="7924800" cy="5509200"/>
          </a:xfrm>
          <a:prstGeom prst="rect">
            <a:avLst/>
          </a:prstGeom>
        </p:spPr>
        <p:txBody>
          <a:bodyPr wrap="square">
            <a:spAutoFit/>
          </a:bodyPr>
          <a:lstStyle/>
          <a:p>
            <a:endParaRPr lang="en-US" sz="32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Every course has to have an external examiner who is appointed for a period of time. </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The external examiner reads and approves the course contents and the examination papers. He/she may also reads some or all of the examination scripts, and generally monitors standards and reports formally on his/her findings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112" name="Rectangle 111"/>
          <p:cNvSpPr/>
          <p:nvPr/>
        </p:nvSpPr>
        <p:spPr>
          <a:xfrm>
            <a:off x="685800" y="838200"/>
            <a:ext cx="4853805" cy="1066800"/>
          </a:xfrm>
          <a:prstGeom prst="rect">
            <a:avLst/>
          </a:prstGeom>
        </p:spPr>
        <p:txBody>
          <a:bodyPr wrap="square">
            <a:spAutoFit/>
          </a:bodyPr>
          <a:lstStyle/>
          <a:p>
            <a:pPr lvl="0" fontAlgn="base">
              <a:spcBef>
                <a:spcPct val="0"/>
              </a:spcBef>
              <a:spcAft>
                <a:spcPct val="0"/>
              </a:spcAft>
            </a:pPr>
            <a:r>
              <a:rPr lang="en-US" sz="3200" b="1" dirty="0" smtClean="0">
                <a:latin typeface="Times New Roman" pitchFamily="18" charset="0"/>
                <a:ea typeface="Times New Roman" pitchFamily="18" charset="0"/>
                <a:cs typeface="Times New Roman" pitchFamily="18" charset="0"/>
              </a:rPr>
              <a:t>External Assessor, cont.</a:t>
            </a:r>
          </a:p>
          <a:p>
            <a:pPr lvl="0" fontAlgn="base">
              <a:spcBef>
                <a:spcPct val="0"/>
              </a:spcBef>
              <a:spcAft>
                <a:spcPct val="0"/>
              </a:spcAft>
            </a:pPr>
            <a:endParaRPr lang="en-US" sz="3200" dirty="0" smtClean="0">
              <a:latin typeface="Times New Roman" pitchFamily="18" charset="0"/>
              <a:ea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r>
              <a:rPr lang="en-US" dirty="0" smtClean="0"/>
              <a:t>27</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0" y="154515"/>
            <a:ext cx="86106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lvl="0" algn="just" fontAlgn="base">
              <a:spcBef>
                <a:spcPct val="0"/>
              </a:spcBef>
              <a:spcAft>
                <a:spcPct val="0"/>
              </a:spcAft>
            </a:pPr>
            <a:r>
              <a:rPr lang="en-US" sz="2800" b="1" i="1" dirty="0" smtClean="0">
                <a:solidFill>
                  <a:srgbClr val="C00000"/>
                </a:solidFill>
                <a:latin typeface="Times New Roman" pitchFamily="18" charset="0"/>
                <a:ea typeface="Calibri" pitchFamily="34" charset="0"/>
                <a:cs typeface="Times New Roman" pitchFamily="18" charset="0"/>
              </a:rPr>
              <a:t>      M</a:t>
            </a:r>
            <a:r>
              <a:rPr kumimoji="0" lang="en-US" sz="28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ain purposes of having External </a:t>
            </a:r>
            <a:r>
              <a:rPr lang="en-US" sz="2800" b="1" dirty="0" smtClean="0">
                <a:solidFill>
                  <a:srgbClr val="C00000"/>
                </a:solidFill>
                <a:latin typeface="Times New Roman" pitchFamily="18" charset="0"/>
                <a:ea typeface="Times New Roman" pitchFamily="18" charset="0"/>
                <a:cs typeface="Times New Roman" pitchFamily="18" charset="0"/>
              </a:rPr>
              <a:t>Examiner</a:t>
            </a:r>
            <a:r>
              <a:rPr kumimoji="0" lang="en-US" sz="28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are: </a:t>
            </a:r>
            <a:endParaRPr kumimoji="0" lang="en-US" sz="2800" b="1" i="1" u="none" strike="noStrike" cap="none" normalizeH="0" baseline="0" dirty="0" smtClean="0">
              <a:ln>
                <a:noFill/>
              </a:ln>
              <a:solidFill>
                <a:srgbClr val="C00000"/>
              </a:solidFill>
              <a:effectLst/>
              <a:latin typeface="Times New Roman" pitchFamily="18" charset="0"/>
              <a:cs typeface="Times New Roman" pitchFamily="18" charset="0"/>
            </a:endParaRPr>
          </a:p>
          <a:p>
            <a:pPr lvl="1" algn="just" eaLnBrk="0" fontAlgn="base" hangingPunct="0">
              <a:spcBef>
                <a:spcPct val="0"/>
              </a:spcBef>
              <a:spcAft>
                <a:spcPct val="0"/>
              </a:spcAft>
              <a:buFontTx/>
              <a:buChar char="•"/>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1" algn="just" eaLnBrk="0" fontAlgn="base" hangingPunct="0">
              <a:spcBef>
                <a:spcPct val="0"/>
              </a:spcBef>
              <a:spcAft>
                <a:spcPct val="0"/>
              </a:spcAft>
              <a:buFontTx/>
              <a:buChar char="•"/>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 verify that academic standards are appropriate   </a:t>
            </a:r>
          </a:p>
          <a:p>
            <a:pPr lvl="1" algn="just"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according to what the external examiner has been    appointed to examine;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lvl="1" algn="just" eaLnBrk="0" fontAlgn="base" hangingPunct="0">
              <a:spcBef>
                <a:spcPct val="0"/>
              </a:spcBef>
              <a:spcAft>
                <a:spcPct val="0"/>
              </a:spcAft>
              <a:buFontTx/>
              <a:buChar char="•"/>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1" algn="just" eaLnBrk="0" fontAlgn="base" hangingPunct="0">
              <a:spcBef>
                <a:spcPct val="0"/>
              </a:spcBef>
              <a:spcAft>
                <a:spcPct val="0"/>
              </a:spcAft>
              <a:buFontTx/>
              <a:buChar char="•"/>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 help institutions to assure and maintain  </a:t>
            </a:r>
          </a:p>
          <a:p>
            <a:pPr lvl="1" algn="just"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academic standards across higher education   </a:t>
            </a:r>
          </a:p>
          <a:p>
            <a:pPr lvl="1" algn="just"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awards;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lvl="1" algn="just" eaLnBrk="0" fontAlgn="base" hangingPunct="0">
              <a:spcBef>
                <a:spcPct val="0"/>
              </a:spcBef>
              <a:spcAft>
                <a:spcPct val="0"/>
              </a:spcAft>
              <a:buFontTx/>
              <a:buChar char="•"/>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1" algn="just" eaLnBrk="0" fontAlgn="base" hangingPunct="0">
              <a:spcBef>
                <a:spcPct val="0"/>
              </a:spcBef>
              <a:spcAft>
                <a:spcPct val="0"/>
              </a:spcAft>
              <a:buFontTx/>
              <a:buChar char="•"/>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 help institutions to ensure that their assessment </a:t>
            </a:r>
          </a:p>
          <a:p>
            <a:pPr lvl="1" algn="just"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processes are sound, fairly operated and in line  </a:t>
            </a:r>
          </a:p>
          <a:p>
            <a:pPr lvl="1" algn="just" eaLnBrk="0" fontAlgn="base" hangingPunct="0">
              <a:spcBef>
                <a:spcPct val="0"/>
              </a:spcBef>
              <a:spcAft>
                <a:spcPct val="0"/>
              </a:spcAft>
            </a:pPr>
            <a:r>
              <a:rPr lang="en-US" sz="2800" dirty="0" smtClean="0">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with the institution's policies and regulations.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3C755B9D-50B9-4904-A7E7-FFF9256FFCB7}" type="slidenum">
              <a:rPr lang="en-US" smtClean="0"/>
              <a:pPr/>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643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643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643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643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643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643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643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643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643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
          <p:cNvSpPr>
            <a:spLocks noChangeArrowheads="1"/>
          </p:cNvSpPr>
          <p:nvPr/>
        </p:nvSpPr>
        <p:spPr bwMode="auto">
          <a:xfrm>
            <a:off x="304800" y="758926"/>
            <a:ext cx="88392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800" b="1" i="0"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Teacher Portfolio </a:t>
            </a:r>
            <a:endParaRPr kumimoji="0" lang="en-US" sz="2800" b="1" i="0"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Teacher Portfolio is a description of an instructor’s major strengths and teaching achievements.             It describes documents and materials which collectively suggest the scope and quality of an instructor’s teaching proficiency.</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3C755B9D-50B9-4904-A7E7-FFF9256FFCB7}" type="slidenum">
              <a:rPr lang="en-US" smtClean="0"/>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4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4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latin typeface="Times New Roman" pitchFamily="18" charset="0"/>
                <a:cs typeface="Times New Roman" pitchFamily="18" charset="0"/>
              </a:rPr>
              <a:t>Definitions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914400"/>
            <a:ext cx="8229600" cy="5562600"/>
          </a:xfrm>
        </p:spPr>
        <p:txBody>
          <a:bodyPr>
            <a:normAutofit fontScale="92500" lnSpcReduction="10000"/>
          </a:bodyPr>
          <a:lstStyle/>
          <a:p>
            <a:pPr>
              <a:buNone/>
            </a:pPr>
            <a:endParaRPr lang="en-US" b="1" dirty="0" smtClean="0"/>
          </a:p>
          <a:p>
            <a:pPr algn="just">
              <a:buNone/>
            </a:pPr>
            <a:r>
              <a:rPr lang="en-US" b="1" dirty="0" smtClean="0">
                <a:latin typeface="Times New Roman" pitchFamily="18" charset="0"/>
                <a:cs typeface="Times New Roman" pitchFamily="18" charset="0"/>
              </a:rPr>
              <a:t>     Quality Assurance (QA):</a:t>
            </a:r>
          </a:p>
          <a:p>
            <a:pPr algn="just">
              <a:buNone/>
            </a:pPr>
            <a:endParaRPr lang="en-US" b="1"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 system for ensuring a desired level of quality in the development, production, or delivery of products and services. </a:t>
            </a:r>
            <a:r>
              <a:rPr lang="en-US" b="1" dirty="0" smtClean="0">
                <a:latin typeface="Times New Roman" pitchFamily="18" charset="0"/>
                <a:cs typeface="Times New Roman" pitchFamily="18" charset="0"/>
              </a:rPr>
              <a:t>“Dictionary.com”</a:t>
            </a:r>
          </a:p>
          <a:p>
            <a:pPr algn="just">
              <a:buNone/>
            </a:pPr>
            <a:endParaRPr lang="en-US" b="1"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planned and systematic activities implemented in a quality system so that quality requirements for a product or service will be fulfilled. </a:t>
            </a:r>
            <a:r>
              <a:rPr lang="en-US" b="1" dirty="0" smtClean="0">
                <a:latin typeface="Times New Roman" pitchFamily="18" charset="0"/>
                <a:cs typeface="Times New Roman" pitchFamily="18" charset="0"/>
              </a:rPr>
              <a:t>“ASQ”</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You can think of quality assurance as the activities and management processes that are done to ensure that the products and services the project delivers are at the required quality level. It is process driven and focused on the development of the product or delivery of the service.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269123A4-6A81-4B19-9067-722EC5B99C68}"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108"/>
          <p:cNvSpPr/>
          <p:nvPr/>
        </p:nvSpPr>
        <p:spPr>
          <a:xfrm>
            <a:off x="457200" y="761999"/>
            <a:ext cx="8382000" cy="5016758"/>
          </a:xfrm>
          <a:prstGeom prst="rect">
            <a:avLst/>
          </a:prstGeom>
        </p:spPr>
        <p:txBody>
          <a:bodyPr wrap="square">
            <a:spAutoFit/>
          </a:bodyPr>
          <a:lstStyle/>
          <a:p>
            <a:pPr lvl="0" eaLnBrk="0" fontAlgn="base" hangingPunct="0">
              <a:spcBef>
                <a:spcPct val="0"/>
              </a:spcBef>
              <a:spcAft>
                <a:spcPct val="0"/>
              </a:spcAft>
            </a:pPr>
            <a:r>
              <a:rPr kumimoji="0" lang="en-US" sz="3200" b="1" i="1"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The goal </a:t>
            </a:r>
            <a:r>
              <a:rPr kumimoji="0" lang="en-US" sz="3200" b="1" i="0"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of teacher portfolio </a:t>
            </a:r>
          </a:p>
          <a:p>
            <a:pPr lvl="0" eaLnBrk="0" fontAlgn="base" hangingPunct="0">
              <a:spcBef>
                <a:spcPct val="0"/>
              </a:spcBef>
              <a:spcAft>
                <a:spcPct val="0"/>
              </a:spcAft>
            </a:pPr>
            <a:endParaRPr kumimoji="0" lang="en-US" sz="3200" b="1" i="0"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pPr>
            <a:r>
              <a:rPr kumimoji="0" lang="en-US" sz="3200" b="1" i="0"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Is to present your teaching skills, experiences and credentials in a meaningful positive package. </a:t>
            </a:r>
          </a:p>
          <a:p>
            <a:pPr lvl="0" algn="just" eaLnBrk="0" fontAlgn="base" hangingPunct="0">
              <a:spcBef>
                <a:spcPct val="0"/>
              </a:spcBef>
              <a:spcAft>
                <a:spcPct val="0"/>
              </a:spcAft>
            </a:pPr>
            <a:endParaRPr lang="en-US" sz="2800" dirty="0" smtClean="0">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Teaching portfolios vary considerably depending on numerous factors, including personal preference.           </a:t>
            </a:r>
          </a:p>
          <a:p>
            <a:pPr lvl="0" algn="just" eaLnBrk="0" fontAlgn="base" hangingPunct="0">
              <a:spcBef>
                <a:spcPct val="0"/>
              </a:spcBef>
              <a:spcAft>
                <a:spcPct val="0"/>
              </a:spcAft>
            </a:pPr>
            <a:endParaRPr lang="en-US" sz="2800" dirty="0" smtClean="0">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fact, the items that an educator elects to place in a teaching portfolio often communicate much about that individual’s values with respect to teaching and learning</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3C755B9D-50B9-4904-A7E7-FFF9256FFCB7}" type="slidenum">
              <a:rPr lang="en-US" smtClean="0"/>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108"/>
          <p:cNvSpPr/>
          <p:nvPr/>
        </p:nvSpPr>
        <p:spPr>
          <a:xfrm>
            <a:off x="381000" y="838200"/>
            <a:ext cx="8382000" cy="4832092"/>
          </a:xfrm>
          <a:prstGeom prst="rect">
            <a:avLst/>
          </a:prstGeom>
        </p:spPr>
        <p:txBody>
          <a:bodyPr wrap="square">
            <a:spAutoFit/>
          </a:bodyPr>
          <a:lstStyle/>
          <a:p>
            <a:r>
              <a:rPr lang="en-US" sz="2800" dirty="0" smtClean="0">
                <a:latin typeface="Times New Roman" pitchFamily="18" charset="0"/>
                <a:cs typeface="Times New Roman" pitchFamily="18" charset="0"/>
              </a:rPr>
              <a:t>Teacher Portfolio </a:t>
            </a:r>
            <a:r>
              <a:rPr lang="en-US" sz="2800" dirty="0">
                <a:latin typeface="Times New Roman" pitchFamily="18" charset="0"/>
                <a:cs typeface="Times New Roman" pitchFamily="18" charset="0"/>
              </a:rPr>
              <a:t>contain </a:t>
            </a:r>
            <a:r>
              <a:rPr lang="en-US" sz="2800" dirty="0" smtClean="0">
                <a:latin typeface="Times New Roman" pitchFamily="18" charset="0"/>
                <a:cs typeface="Times New Roman" pitchFamily="18" charset="0"/>
              </a:rPr>
              <a:t> </a:t>
            </a:r>
            <a:r>
              <a:rPr lang="en-US" sz="2800" b="1" u="sng" dirty="0" smtClean="0">
                <a:latin typeface="Times New Roman" pitchFamily="18" charset="0"/>
                <a:cs typeface="Times New Roman" pitchFamily="18" charset="0"/>
              </a:rPr>
              <a:t>two </a:t>
            </a:r>
            <a:r>
              <a:rPr lang="en-US" sz="2800" b="1" u="sng" dirty="0">
                <a:latin typeface="Times New Roman" pitchFamily="18" charset="0"/>
                <a:cs typeface="Times New Roman" pitchFamily="18" charset="0"/>
              </a:rPr>
              <a:t>basic elements</a:t>
            </a:r>
            <a:r>
              <a:rPr lang="en-US" sz="2800" b="1" dirty="0">
                <a:latin typeface="Times New Roman" pitchFamily="18" charset="0"/>
                <a:cs typeface="Times New Roman" pitchFamily="18" charset="0"/>
              </a:rPr>
              <a:t>: </a:t>
            </a:r>
            <a:endParaRPr lang="en-US" sz="2800" b="1" dirty="0" smtClean="0">
              <a:latin typeface="Times New Roman" pitchFamily="18" charset="0"/>
              <a:cs typeface="Times New Roman" pitchFamily="18" charset="0"/>
            </a:endParaRPr>
          </a:p>
          <a:p>
            <a:endParaRPr lang="en-US" sz="2800" b="1" dirty="0" smtClean="0">
              <a:solidFill>
                <a:srgbClr val="C00000"/>
              </a:solidFill>
              <a:latin typeface="Times New Roman" pitchFamily="18" charset="0"/>
              <a:cs typeface="Times New Roman" pitchFamily="18" charset="0"/>
            </a:endParaRPr>
          </a:p>
          <a:p>
            <a:pPr>
              <a:buFont typeface="Arial" pitchFamily="34" charset="0"/>
              <a:buChar char="•"/>
            </a:pPr>
            <a:r>
              <a:rPr lang="en-US" sz="2800" b="1" dirty="0" smtClean="0">
                <a:solidFill>
                  <a:srgbClr val="C00000"/>
                </a:solidFill>
                <a:latin typeface="Times New Roman" pitchFamily="18" charset="0"/>
                <a:cs typeface="Times New Roman" pitchFamily="18" charset="0"/>
              </a:rPr>
              <a:t>  evidence </a:t>
            </a:r>
            <a:r>
              <a:rPr lang="en-US" sz="2800" b="1" dirty="0">
                <a:solidFill>
                  <a:srgbClr val="C00000"/>
                </a:solidFill>
                <a:latin typeface="Times New Roman" pitchFamily="18" charset="0"/>
                <a:cs typeface="Times New Roman" pitchFamily="18" charset="0"/>
              </a:rPr>
              <a:t>of </a:t>
            </a:r>
            <a:r>
              <a:rPr lang="en-US" sz="2800" b="1" dirty="0" smtClean="0">
                <a:solidFill>
                  <a:srgbClr val="C00000"/>
                </a:solidFill>
                <a:latin typeface="Times New Roman" pitchFamily="18" charset="0"/>
                <a:cs typeface="Times New Roman" pitchFamily="18" charset="0"/>
              </a:rPr>
              <a:t>teaching,  </a:t>
            </a:r>
            <a:r>
              <a:rPr lang="en-US" sz="2800" dirty="0">
                <a:latin typeface="Times New Roman" pitchFamily="18" charset="0"/>
                <a:cs typeface="Times New Roman" pitchFamily="18" charset="0"/>
              </a:rPr>
              <a:t>and </a:t>
            </a:r>
            <a:endParaRPr lang="en-US" sz="2800" dirty="0" smtClean="0">
              <a:latin typeface="Times New Roman" pitchFamily="18" charset="0"/>
              <a:cs typeface="Times New Roman" pitchFamily="18" charset="0"/>
            </a:endParaRPr>
          </a:p>
          <a:p>
            <a:pPr>
              <a:buFont typeface="Arial" pitchFamily="34" charset="0"/>
              <a:buChar char="•"/>
            </a:pPr>
            <a:r>
              <a:rPr lang="en-US" sz="2800" b="1" dirty="0" smtClean="0">
                <a:solidFill>
                  <a:srgbClr val="C00000"/>
                </a:solidFill>
                <a:latin typeface="Times New Roman" pitchFamily="18" charset="0"/>
                <a:cs typeface="Times New Roman" pitchFamily="18" charset="0"/>
              </a:rPr>
              <a:t>  reflections </a:t>
            </a:r>
            <a:r>
              <a:rPr lang="en-US" sz="2800" b="1" dirty="0">
                <a:solidFill>
                  <a:srgbClr val="C00000"/>
                </a:solidFill>
                <a:latin typeface="Times New Roman" pitchFamily="18" charset="0"/>
                <a:cs typeface="Times New Roman" pitchFamily="18" charset="0"/>
              </a:rPr>
              <a:t>on that evidence</a:t>
            </a:r>
            <a:r>
              <a:rPr lang="en-US" sz="2800" b="1" dirty="0">
                <a:latin typeface="Times New Roman" pitchFamily="18" charset="0"/>
                <a:cs typeface="Times New Roman" pitchFamily="18" charset="0"/>
              </a:rPr>
              <a:t>. </a:t>
            </a:r>
            <a:endParaRPr lang="en-US" sz="2800" b="1"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evidence begins with what is normally listed on curriculum vitae, lists of courses, lists of responsibilities, etc.; however, it extends beyond to include a variety of activities which have had an impact on your teaching. </a:t>
            </a:r>
            <a:endParaRPr lang="en-US" sz="2800" dirty="0" smtClean="0">
              <a:latin typeface="Times New Roman" pitchFamily="18" charset="0"/>
              <a:cs typeface="Times New Roman" pitchFamily="18" charset="0"/>
            </a:endParaRPr>
          </a:p>
          <a:p>
            <a:pPr algn="just"/>
            <a:r>
              <a:rPr lang="en-US" sz="2800" b="1" i="1" dirty="0" smtClean="0">
                <a:latin typeface="Times New Roman" pitchFamily="18" charset="0"/>
                <a:cs typeface="Times New Roman" pitchFamily="18" charset="0"/>
              </a:rPr>
              <a:t>The </a:t>
            </a:r>
            <a:r>
              <a:rPr lang="en-US" sz="2800" b="1" i="1" dirty="0">
                <a:latin typeface="Times New Roman" pitchFamily="18" charset="0"/>
                <a:cs typeface="Times New Roman" pitchFamily="18" charset="0"/>
              </a:rPr>
              <a:t>addition of these other documents adds depth to your teaching curriculum vitae. </a:t>
            </a:r>
          </a:p>
        </p:txBody>
      </p:sp>
      <p:sp>
        <p:nvSpPr>
          <p:cNvPr id="5" name="Slide Number Placeholder 4"/>
          <p:cNvSpPr>
            <a:spLocks noGrp="1"/>
          </p:cNvSpPr>
          <p:nvPr>
            <p:ph type="sldNum" sz="quarter" idx="12"/>
          </p:nvPr>
        </p:nvSpPr>
        <p:spPr/>
        <p:txBody>
          <a:bodyPr/>
          <a:lstStyle/>
          <a:p>
            <a:fld id="{3C755B9D-50B9-4904-A7E7-FFF9256FFCB7}" type="slidenum">
              <a:rPr lang="en-US" smtClean="0"/>
              <a:pPr/>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1"/>
          <p:cNvSpPr>
            <a:spLocks noChangeArrowheads="1"/>
          </p:cNvSpPr>
          <p:nvPr/>
        </p:nvSpPr>
        <p:spPr bwMode="auto">
          <a:xfrm>
            <a:off x="304800" y="533400"/>
            <a:ext cx="86868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Continuing Education</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800" dirty="0" smtClean="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Under QA programme each and every academic, regardless of his/her degree, is required to collect points by seeking  knowledge and participate in </a:t>
            </a:r>
            <a:r>
              <a:rPr kumimoji="0" lang="en-US" sz="2800" u="none" strike="noStrike" cap="none" normalizeH="0" baseline="0" dirty="0" smtClean="0">
                <a:ln>
                  <a:noFill/>
                </a:ln>
                <a:latin typeface="Times New Roman" pitchFamily="18" charset="0"/>
                <a:ea typeface="Calibri" pitchFamily="34" charset="0"/>
                <a:cs typeface="Times New Roman" pitchFamily="18" charset="0"/>
              </a:rPr>
              <a:t>various academic activities such as: </a:t>
            </a:r>
          </a:p>
          <a:p>
            <a:pPr marL="231775" marR="0" lvl="0" indent="-231775"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2800" b="1" u="none" strike="noStrike" cap="none" normalizeH="0" baseline="0" dirty="0" smtClean="0">
                <a:ln>
                  <a:noFill/>
                </a:ln>
                <a:solidFill>
                  <a:srgbClr val="C00000"/>
                </a:solidFill>
                <a:latin typeface="Times New Roman" pitchFamily="18" charset="0"/>
                <a:ea typeface="Calibri" pitchFamily="34" charset="0"/>
                <a:cs typeface="Times New Roman" pitchFamily="18" charset="0"/>
              </a:rPr>
              <a:t>publications in scientific/ academic </a:t>
            </a:r>
            <a:r>
              <a:rPr kumimoji="0" lang="en-US" sz="2800" b="1" u="none" strike="noStrike" cap="none" normalizeH="0" baseline="0" dirty="0" smtClean="0">
                <a:ln>
                  <a:noFill/>
                </a:ln>
                <a:solidFill>
                  <a:srgbClr val="C00000"/>
                </a:solidFill>
                <a:latin typeface="Times New Roman" pitchFamily="18" charset="0"/>
                <a:ea typeface="Calibri" pitchFamily="34" charset="0"/>
                <a:cs typeface="Times New Roman" pitchFamily="18" charset="0"/>
              </a:rPr>
              <a:t>journals</a:t>
            </a:r>
            <a:r>
              <a:rPr kumimoji="0" lang="en-US" sz="2800" b="1" u="none" strike="noStrike" cap="none" normalizeH="0" dirty="0" smtClean="0">
                <a:ln>
                  <a:noFill/>
                </a:ln>
                <a:solidFill>
                  <a:srgbClr val="C00000"/>
                </a:solidFill>
                <a:latin typeface="Times New Roman" pitchFamily="18" charset="0"/>
                <a:ea typeface="Calibri" pitchFamily="34" charset="0"/>
                <a:cs typeface="Times New Roman" pitchFamily="18" charset="0"/>
              </a:rPr>
              <a:t> </a:t>
            </a:r>
            <a:r>
              <a:rPr kumimoji="0" lang="en-US" sz="2800" b="1" u="none" strike="noStrike" cap="none" normalizeH="0" baseline="0" dirty="0" smtClean="0">
                <a:ln>
                  <a:noFill/>
                </a:ln>
                <a:solidFill>
                  <a:srgbClr val="C00000"/>
                </a:solidFill>
                <a:latin typeface="Times New Roman" pitchFamily="18" charset="0"/>
                <a:ea typeface="Calibri" pitchFamily="34" charset="0"/>
                <a:cs typeface="Times New Roman" pitchFamily="18" charset="0"/>
              </a:rPr>
              <a:t>whether </a:t>
            </a:r>
            <a:r>
              <a:rPr kumimoji="0" lang="en-US" sz="2800" b="1" u="none" strike="noStrike" cap="none" normalizeH="0" baseline="0" dirty="0" smtClean="0">
                <a:ln>
                  <a:noFill/>
                </a:ln>
                <a:solidFill>
                  <a:srgbClr val="C00000"/>
                </a:solidFill>
                <a:latin typeface="Times New Roman" pitchFamily="18" charset="0"/>
                <a:ea typeface="Calibri" pitchFamily="34" charset="0"/>
                <a:cs typeface="Times New Roman" pitchFamily="18" charset="0"/>
              </a:rPr>
              <a:t>local or international,  </a:t>
            </a:r>
          </a:p>
          <a:p>
            <a:pPr marL="231775" marR="0" lvl="0" indent="-174625"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2800" b="1" u="none" strike="noStrike" cap="none" normalizeH="0" baseline="0" dirty="0" smtClean="0">
                <a:ln>
                  <a:noFill/>
                </a:ln>
                <a:solidFill>
                  <a:srgbClr val="C00000"/>
                </a:solidFill>
                <a:latin typeface="Times New Roman" pitchFamily="18" charset="0"/>
                <a:ea typeface="Calibri" pitchFamily="34" charset="0"/>
                <a:cs typeface="Times New Roman" pitchFamily="18" charset="0"/>
              </a:rPr>
              <a:t>participation in conferences, workshops,</a:t>
            </a:r>
            <a:r>
              <a:rPr kumimoji="0" lang="en-US" sz="2800" b="1" u="none" strike="noStrike" cap="none" normalizeH="0" dirty="0" smtClean="0">
                <a:ln>
                  <a:noFill/>
                </a:ln>
                <a:solidFill>
                  <a:srgbClr val="C00000"/>
                </a:solidFill>
                <a:latin typeface="Times New Roman" pitchFamily="18" charset="0"/>
                <a:ea typeface="Calibri" pitchFamily="34" charset="0"/>
                <a:cs typeface="Times New Roman" pitchFamily="18" charset="0"/>
              </a:rPr>
              <a:t> </a:t>
            </a:r>
            <a:r>
              <a:rPr kumimoji="0" lang="en-US" sz="2800" b="1" u="none" strike="noStrike" cap="none" normalizeH="0" baseline="0" dirty="0" smtClean="0">
                <a:ln>
                  <a:noFill/>
                </a:ln>
                <a:solidFill>
                  <a:srgbClr val="C00000"/>
                </a:solidFill>
                <a:latin typeface="Times New Roman" pitchFamily="18" charset="0"/>
                <a:ea typeface="Calibri" pitchFamily="34" charset="0"/>
                <a:cs typeface="Times New Roman" pitchFamily="18" charset="0"/>
              </a:rPr>
              <a:t>symposiums, and training courses, </a:t>
            </a:r>
          </a:p>
          <a:p>
            <a:pPr marL="231775" marR="0" lvl="0" indent="-174625"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2800" b="1" u="none" strike="noStrike" cap="none" normalizeH="0" baseline="0" dirty="0" smtClean="0">
                <a:ln>
                  <a:noFill/>
                </a:ln>
                <a:solidFill>
                  <a:srgbClr val="C00000"/>
                </a:solidFill>
                <a:latin typeface="Times New Roman" pitchFamily="18" charset="0"/>
                <a:ea typeface="Calibri" pitchFamily="34" charset="0"/>
                <a:cs typeface="Times New Roman" pitchFamily="18" charset="0"/>
              </a:rPr>
              <a:t>supervision on different proposals, thesis and dissertations, with </a:t>
            </a:r>
          </a:p>
          <a:p>
            <a:pPr marL="231775" marR="0" lvl="0" indent="-174625"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2800" b="1" u="none" strike="noStrike" cap="none" normalizeH="0" baseline="0" dirty="0" smtClean="0">
                <a:ln>
                  <a:noFill/>
                </a:ln>
                <a:solidFill>
                  <a:srgbClr val="C00000"/>
                </a:solidFill>
                <a:latin typeface="Times New Roman" pitchFamily="18" charset="0"/>
                <a:ea typeface="Calibri" pitchFamily="34" charset="0"/>
                <a:cs typeface="Times New Roman" pitchFamily="18" charset="0"/>
              </a:rPr>
              <a:t>additional activities to enhance the teachers’ skills.  </a:t>
            </a:r>
            <a:endParaRPr kumimoji="0" lang="en-US" sz="2800" b="1" u="none" strike="noStrike" cap="none" normalizeH="0" baseline="0" dirty="0" smtClean="0">
              <a:ln>
                <a:noFill/>
              </a:ln>
              <a:solidFill>
                <a:srgbClr val="C00000"/>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3C755B9D-50B9-4904-A7E7-FFF9256FFCB7}" type="slidenum">
              <a:rPr lang="en-US" smtClean="0"/>
              <a:pPr/>
              <a:t>32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13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13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13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131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131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13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57200" y="395914"/>
            <a:ext cx="8001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GB" sz="28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Quality Assurance Model: </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28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model of assuring quality is by:</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344488" marR="0" lvl="0" indent="-60325" algn="just" defTabSz="914400" rtl="0" eaLnBrk="0" fontAlgn="base" latinLnBrk="0" hangingPunct="0">
              <a:lnSpc>
                <a:spcPct val="100000"/>
              </a:lnSpc>
              <a:spcBef>
                <a:spcPct val="0"/>
              </a:spcBef>
              <a:spcAft>
                <a:spcPct val="0"/>
              </a:spcAft>
              <a:buClrTx/>
              <a:buSzTx/>
              <a:buFontTx/>
              <a:buChar char="•"/>
              <a:tabLst>
                <a:tab pos="457200" algn="l"/>
              </a:tabLst>
            </a:pPr>
            <a:r>
              <a:rPr kumimoji="0" lang="en-GB"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Sets of regulations and guidelines formulated;</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344488" marR="0" lvl="0" indent="-60325" algn="just" defTabSz="914400" rtl="0" eaLnBrk="0" fontAlgn="base" latinLnBrk="0" hangingPunct="0">
              <a:lnSpc>
                <a:spcPct val="100000"/>
              </a:lnSpc>
              <a:spcBef>
                <a:spcPct val="0"/>
              </a:spcBef>
              <a:spcAft>
                <a:spcPct val="0"/>
              </a:spcAft>
              <a:buClrTx/>
              <a:buSzTx/>
              <a:buFontTx/>
              <a:buChar char="•"/>
              <a:tabLst>
                <a:tab pos="457200" algn="l"/>
              </a:tabLst>
            </a:pPr>
            <a:r>
              <a:rPr kumimoji="0" lang="en-GB"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 self evaluation prepared by the institution;</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344488" marR="0" lvl="0" indent="-60325" algn="just" defTabSz="914400" rtl="0" eaLnBrk="0" fontAlgn="base" latinLnBrk="0" hangingPunct="0">
              <a:lnSpc>
                <a:spcPct val="100000"/>
              </a:lnSpc>
              <a:spcBef>
                <a:spcPct val="0"/>
              </a:spcBef>
              <a:spcAft>
                <a:spcPct val="0"/>
              </a:spcAft>
              <a:buClrTx/>
              <a:buSzTx/>
              <a:buFont typeface="Arial" pitchFamily="34" charset="0"/>
              <a:buChar char="•"/>
              <a:tabLst>
                <a:tab pos="457200" algn="l"/>
              </a:tabLst>
            </a:pPr>
            <a:r>
              <a:rPr kumimoji="0" lang="en-GB"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appointment of a peer group whose review of   </a:t>
            </a:r>
          </a:p>
          <a:p>
            <a:pPr marL="465138" marR="0" lvl="0" indent="-180975" algn="just" defTabSz="914400" rtl="0" eaLnBrk="0" fontAlgn="base" latinLnBrk="0" hangingPunct="0">
              <a:lnSpc>
                <a:spcPct val="100000"/>
              </a:lnSpc>
              <a:spcBef>
                <a:spcPct val="0"/>
              </a:spcBef>
              <a:spcAft>
                <a:spcPct val="0"/>
              </a:spcAft>
              <a:buClrTx/>
              <a:buSzTx/>
              <a:tabLst>
                <a:tab pos="457200" algn="l"/>
              </a:tabLst>
            </a:pPr>
            <a:r>
              <a:rPr lang="en-GB" sz="2800" dirty="0" smtClean="0">
                <a:solidFill>
                  <a:srgbClr val="000000"/>
                </a:solidFill>
                <a:latin typeface="Times New Roman" pitchFamily="18" charset="0"/>
                <a:ea typeface="Times New Roman" pitchFamily="18" charset="0"/>
                <a:cs typeface="Times New Roman" pitchFamily="18" charset="0"/>
              </a:rPr>
              <a:t>  </a:t>
            </a:r>
            <a:r>
              <a:rPr kumimoji="0" lang="en-GB"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institution or programme would start with a   </a:t>
            </a:r>
            <a:r>
              <a:rPr kumimoji="0" lang="en-GB" sz="28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GB"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review of the self evaluation</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344488" marR="0" lvl="0" indent="-60325" algn="just" defTabSz="914400" rtl="0" eaLnBrk="0" fontAlgn="base" latinLnBrk="0" hangingPunct="0">
              <a:lnSpc>
                <a:spcPct val="100000"/>
              </a:lnSpc>
              <a:spcBef>
                <a:spcPct val="0"/>
              </a:spcBef>
              <a:spcAft>
                <a:spcPct val="0"/>
              </a:spcAft>
              <a:buClrTx/>
              <a:buSzTx/>
              <a:buFontTx/>
              <a:buChar char="•"/>
              <a:tabLst>
                <a:tab pos="457200" algn="l"/>
              </a:tabLst>
            </a:pPr>
            <a:r>
              <a:rPr kumimoji="0" lang="en-GB"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Site visits by the peer group.</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3C755B9D-50B9-4904-A7E7-FFF9256FFCB7}" type="slidenum">
              <a:rPr lang="en-US" smtClean="0"/>
              <a:pPr/>
              <a:t>33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49">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49">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4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 name="Rectangle 13"/>
          <p:cNvSpPr>
            <a:spLocks noGrp="1" noChangeArrowheads="1"/>
          </p:cNvSpPr>
          <p:nvPr>
            <p:ph type="title"/>
          </p:nvPr>
        </p:nvSpPr>
        <p:spPr>
          <a:xfrm>
            <a:off x="502920" y="0"/>
            <a:ext cx="8183880" cy="1524000"/>
          </a:xfrm>
        </p:spPr>
        <p:txBody>
          <a:bodyPr>
            <a:normAutofit/>
          </a:bodyPr>
          <a:lstStyle/>
          <a:p>
            <a:pPr eaLnBrk="1" hangingPunct="1"/>
            <a:r>
              <a:rPr lang="en-GB" sz="2800" b="1" dirty="0" smtClean="0">
                <a:latin typeface="Times New Roman" pitchFamily="18" charset="0"/>
                <a:cs typeface="Times New Roman" pitchFamily="18" charset="0"/>
              </a:rPr>
              <a:t>Conclusion</a:t>
            </a:r>
            <a:br>
              <a:rPr lang="en-GB" sz="2800" b="1" dirty="0" smtClean="0">
                <a:latin typeface="Times New Roman" pitchFamily="18" charset="0"/>
                <a:cs typeface="Times New Roman" pitchFamily="18" charset="0"/>
              </a:rPr>
            </a:br>
            <a:r>
              <a:rPr lang="en-GB" sz="2800" b="1" dirty="0" smtClean="0">
                <a:solidFill>
                  <a:srgbClr val="C00000"/>
                </a:solidFill>
                <a:latin typeface="Times New Roman" pitchFamily="18" charset="0"/>
                <a:cs typeface="Times New Roman" pitchFamily="18" charset="0"/>
              </a:rPr>
              <a:t/>
            </a:r>
            <a:br>
              <a:rPr lang="en-GB" sz="2800" b="1" dirty="0" smtClean="0">
                <a:solidFill>
                  <a:srgbClr val="C00000"/>
                </a:solidFill>
                <a:latin typeface="Times New Roman" pitchFamily="18" charset="0"/>
                <a:cs typeface="Times New Roman" pitchFamily="18" charset="0"/>
              </a:rPr>
            </a:br>
            <a:r>
              <a:rPr lang="en-GB" sz="2400" dirty="0" smtClean="0">
                <a:latin typeface="Times New Roman" pitchFamily="18" charset="0"/>
                <a:cs typeface="Times New Roman" pitchFamily="18" charset="0"/>
              </a:rPr>
              <a:t>Quality Assurance is a Continuous Process!</a:t>
            </a:r>
            <a:endParaRPr lang="en-US" sz="2400" dirty="0" smtClean="0">
              <a:latin typeface="Times New Roman" pitchFamily="18" charset="0"/>
              <a:cs typeface="Times New Roman" pitchFamily="18" charset="0"/>
            </a:endParaRPr>
          </a:p>
        </p:txBody>
      </p:sp>
      <p:graphicFrame>
        <p:nvGraphicFramePr>
          <p:cNvPr id="9218" name="Diagram 6"/>
          <p:cNvGraphicFramePr>
            <a:graphicFrameLocks/>
          </p:cNvGraphicFramePr>
          <p:nvPr>
            <p:ph sz="quarter" idx="1"/>
          </p:nvPr>
        </p:nvGraphicFramePr>
        <p:xfrm>
          <a:off x="838200" y="1905000"/>
          <a:ext cx="7772400" cy="4648200"/>
        </p:xfrm>
        <a:graphic>
          <a:graphicData uri="http://schemas.openxmlformats.org/drawingml/2006/compatibility">
            <com:legacyDrawing xmlns:com="http://schemas.openxmlformats.org/drawingml/2006/compatibility" spid="_x0000_s1026"/>
          </a:graphicData>
        </a:graphic>
      </p:graphicFrame>
      <p:sp>
        <p:nvSpPr>
          <p:cNvPr id="4" name="Slide Number Placeholder 3"/>
          <p:cNvSpPr>
            <a:spLocks noGrp="1"/>
          </p:cNvSpPr>
          <p:nvPr>
            <p:ph type="sldNum" sz="quarter" idx="15"/>
          </p:nvPr>
        </p:nvSpPr>
        <p:spPr/>
        <p:txBody>
          <a:bodyPr/>
          <a:lstStyle/>
          <a:p>
            <a:fld id="{269123A4-6A81-4B19-9067-722EC5B99C68}" type="slidenum">
              <a:rPr lang="en-US" smtClean="0"/>
              <a:pPr/>
              <a:t>34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92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6" grpId="0"/>
      <p:bldP spid="9226" grpId="1"/>
      <p:bldDgm spid="921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b="1" i="1" u="sng" dirty="0" smtClean="0">
                <a:solidFill>
                  <a:srgbClr val="C00000"/>
                </a:solidFill>
                <a:latin typeface="Times New Roman" pitchFamily="18" charset="0"/>
                <a:cs typeface="Times New Roman" pitchFamily="18" charset="0"/>
              </a:rPr>
              <a:t>THANK YOU</a:t>
            </a:r>
            <a:endParaRPr lang="en-US" b="1" i="1" u="sng" dirty="0">
              <a:solidFill>
                <a:srgbClr val="C00000"/>
              </a:solidFill>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269123A4-6A81-4B19-9067-722EC5B99C68}" type="slidenum">
              <a:rPr lang="en-US" smtClean="0"/>
              <a:pPr/>
              <a:t>35</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dirty="0" smtClean="0">
                <a:latin typeface="Times New Roman" pitchFamily="18" charset="0"/>
                <a:cs typeface="Times New Roman" pitchFamily="18" charset="0"/>
              </a:rPr>
              <a:t>QA &amp; Quality Control</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914400"/>
            <a:ext cx="8229600" cy="5715000"/>
          </a:xfrm>
        </p:spPr>
        <p:txBody>
          <a:bodyPr>
            <a:normAutofit/>
          </a:bodyPr>
          <a:lstStyle/>
          <a:p>
            <a:pPr algn="just">
              <a:buNone/>
            </a:pPr>
            <a:r>
              <a:rPr lang="en-US" dirty="0" smtClean="0"/>
              <a:t>    </a:t>
            </a:r>
            <a:r>
              <a:rPr lang="en-US" dirty="0" smtClean="0">
                <a:latin typeface="Times New Roman" pitchFamily="18" charset="0"/>
                <a:cs typeface="Times New Roman" pitchFamily="18" charset="0"/>
              </a:rPr>
              <a:t>Quality assurance and quality control are sometimes confused with each other.</a:t>
            </a:r>
          </a:p>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QA is performed during the project to help make sure the product meets the quality standards. For example, creating a Project Quality Management Plan, following a quality assurance process, and performing audits.</a:t>
            </a:r>
          </a:p>
          <a:p>
            <a:pPr algn="just"/>
            <a:r>
              <a:rPr lang="en-US" dirty="0" smtClean="0">
                <a:latin typeface="Times New Roman" pitchFamily="18" charset="0"/>
                <a:cs typeface="Times New Roman" pitchFamily="18" charset="0"/>
              </a:rPr>
              <a:t>Quality control, on the other hand, evaluates whether the resulting product produced by the project met the quality standards. </a:t>
            </a:r>
          </a:p>
          <a:p>
            <a:pPr algn="just"/>
            <a:r>
              <a:rPr lang="en-US" dirty="0" smtClean="0">
                <a:latin typeface="Times New Roman" pitchFamily="18" charset="0"/>
                <a:cs typeface="Times New Roman" pitchFamily="18" charset="0"/>
              </a:rPr>
              <a:t>The results of the quality control process are used by the quality assurance process to determine if any changes are needed to the quality assurance process.</a:t>
            </a:r>
          </a:p>
          <a:p>
            <a:pPr algn="just">
              <a:buNone/>
            </a:pPr>
            <a:endParaRPr lang="en-US" dirty="0"/>
          </a:p>
        </p:txBody>
      </p:sp>
      <p:sp>
        <p:nvSpPr>
          <p:cNvPr id="4" name="Slide Number Placeholder 3"/>
          <p:cNvSpPr>
            <a:spLocks noGrp="1"/>
          </p:cNvSpPr>
          <p:nvPr>
            <p:ph type="sldNum" sz="quarter" idx="15"/>
          </p:nvPr>
        </p:nvSpPr>
        <p:spPr/>
        <p:txBody>
          <a:bodyPr/>
          <a:lstStyle/>
          <a:p>
            <a:fld id="{269123A4-6A81-4B19-9067-722EC5B99C68}"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a:xfrm>
            <a:off x="0" y="914400"/>
            <a:ext cx="8229600" cy="5715000"/>
          </a:xfrm>
        </p:spPr>
        <p:txBody>
          <a:bodyPr>
            <a:normAutofit/>
          </a:bodyPr>
          <a:lstStyle/>
          <a:p>
            <a:pPr algn="just">
              <a:buFont typeface="Wingdings" pitchFamily="2" charset="2"/>
              <a:buChar char="Ø"/>
            </a:pPr>
            <a:r>
              <a:rPr lang="en-US" altLang="zh-CN" dirty="0" smtClean="0">
                <a:cs typeface="宋体" pitchFamily="2" charset="-122"/>
              </a:rPr>
              <a:t>   </a:t>
            </a:r>
            <a:r>
              <a:rPr lang="en-US" altLang="zh-CN" dirty="0" smtClean="0">
                <a:latin typeface="Times New Roman" pitchFamily="18" charset="0"/>
                <a:cs typeface="Times New Roman" pitchFamily="18" charset="0"/>
              </a:rPr>
              <a:t>Quality assurance is not about specifying the standards or specifications against which to measure or control quality. </a:t>
            </a:r>
          </a:p>
          <a:p>
            <a:pPr algn="just">
              <a:buFont typeface="Wingdings" pitchFamily="2" charset="2"/>
              <a:buChar char="Ø"/>
            </a:pPr>
            <a:endParaRPr lang="en-US" altLang="zh-CN" dirty="0">
              <a:latin typeface="Times New Roman" pitchFamily="18" charset="0"/>
              <a:cs typeface="Times New Roman" pitchFamily="18" charset="0"/>
            </a:endParaRPr>
          </a:p>
          <a:p>
            <a:pPr lvl="0" algn="just">
              <a:buFont typeface="Wingdings" pitchFamily="2" charset="2"/>
              <a:buChar char="Ø"/>
            </a:pPr>
            <a:r>
              <a:rPr lang="en-US" dirty="0" smtClean="0">
                <a:latin typeface="Times New Roman" pitchFamily="18" charset="0"/>
                <a:cs typeface="Times New Roman" pitchFamily="18" charset="0"/>
              </a:rPr>
              <a:t>   Quality assurance is about ensuring that there are mechanisms, procedures and processes in place to ensure that the desired quality, however defined and measured, is delivered.</a:t>
            </a:r>
          </a:p>
          <a:p>
            <a:pPr lvl="0">
              <a:buNone/>
            </a:pPr>
            <a:r>
              <a:rPr lang="en-US" dirty="0" smtClean="0">
                <a:latin typeface="Times New Roman" pitchFamily="18" charset="0"/>
                <a:cs typeface="Times New Roman" pitchFamily="18" charset="0"/>
              </a:rPr>
              <a:t> </a:t>
            </a:r>
          </a:p>
          <a:p>
            <a:pPr lvl="0">
              <a:buNone/>
            </a:pPr>
            <a:r>
              <a:rPr lang="en-US" sz="2400" b="1" dirty="0" smtClean="0">
                <a:latin typeface="Times New Roman" pitchFamily="18" charset="0"/>
                <a:cs typeface="Times New Roman" pitchFamily="18" charset="0"/>
              </a:rPr>
              <a:t>(Church, 1988)</a:t>
            </a:r>
            <a:r>
              <a:rPr lang="en-US" dirty="0" smtClean="0">
                <a:latin typeface="Times New Roman" pitchFamily="18" charset="0"/>
                <a:cs typeface="Times New Roman" pitchFamily="18" charset="0"/>
              </a:rPr>
              <a:t> </a:t>
            </a:r>
          </a:p>
          <a:p>
            <a:pPr algn="just">
              <a:buFont typeface="Wingdings" pitchFamily="2" charset="2"/>
              <a:buChar char="Ø"/>
            </a:pPr>
            <a:endParaRPr lang="en-US" dirty="0" smtClean="0">
              <a:ea typeface="黑体" pitchFamily="49" charset="-122"/>
              <a:cs typeface="宋体" pitchFamily="2" charset="-122"/>
            </a:endParaRPr>
          </a:p>
        </p:txBody>
      </p:sp>
      <p:sp>
        <p:nvSpPr>
          <p:cNvPr id="4" name="Slide Number Placeholder 3"/>
          <p:cNvSpPr>
            <a:spLocks noGrp="1"/>
          </p:cNvSpPr>
          <p:nvPr>
            <p:ph type="sldNum" sz="quarter" idx="12"/>
          </p:nvPr>
        </p:nvSpPr>
        <p:spPr/>
        <p:txBody>
          <a:bodyPr/>
          <a:lstStyle/>
          <a:p>
            <a:fld id="{269123A4-6A81-4B19-9067-722EC5B99C68}"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792162"/>
          </a:xfrm>
        </p:spPr>
        <p:txBody>
          <a:bodyPr/>
          <a:lstStyle/>
          <a:p>
            <a:r>
              <a:rPr lang="en-GB" sz="3200" b="1" dirty="0">
                <a:latin typeface="Times New Roman" pitchFamily="18" charset="0"/>
                <a:cs typeface="Times New Roman" pitchFamily="18" charset="0"/>
              </a:rPr>
              <a:t>Where we </a:t>
            </a:r>
            <a:r>
              <a:rPr lang="en-GB" sz="3200" b="1" dirty="0" smtClean="0">
                <a:latin typeface="Times New Roman" pitchFamily="18" charset="0"/>
                <a:cs typeface="Times New Roman" pitchFamily="18" charset="0"/>
              </a:rPr>
              <a:t>were?</a:t>
            </a:r>
            <a:endParaRPr lang="en-GB" sz="3200" b="1" dirty="0">
              <a:latin typeface="Times New Roman" pitchFamily="18" charset="0"/>
              <a:cs typeface="Times New Roman" pitchFamily="18" charset="0"/>
            </a:endParaRPr>
          </a:p>
        </p:txBody>
      </p:sp>
      <p:sp>
        <p:nvSpPr>
          <p:cNvPr id="10243" name="Rectangle 3"/>
          <p:cNvSpPr>
            <a:spLocks noGrp="1" noChangeArrowheads="1"/>
          </p:cNvSpPr>
          <p:nvPr>
            <p:ph sz="quarter" idx="1"/>
          </p:nvPr>
        </p:nvSpPr>
        <p:spPr/>
        <p:txBody>
          <a:bodyPr/>
          <a:lstStyle/>
          <a:p>
            <a:pPr marL="609600" indent="-609600" algn="just">
              <a:buFontTx/>
              <a:buNone/>
            </a:pPr>
            <a:r>
              <a:rPr lang="en-GB" sz="2800" dirty="0"/>
              <a:t> </a:t>
            </a:r>
            <a:r>
              <a:rPr lang="en-GB" sz="2800" dirty="0" smtClean="0"/>
              <a:t>      </a:t>
            </a:r>
            <a:r>
              <a:rPr lang="en-GB" sz="2800" dirty="0" smtClean="0">
                <a:latin typeface="Times New Roman" pitchFamily="18" charset="0"/>
                <a:cs typeface="Times New Roman" pitchFamily="18" charset="0"/>
              </a:rPr>
              <a:t>Historically, </a:t>
            </a:r>
            <a:r>
              <a:rPr lang="en-GB" sz="2800" dirty="0">
                <a:latin typeface="Times New Roman" pitchFamily="18" charset="0"/>
                <a:cs typeface="Times New Roman" pitchFamily="18" charset="0"/>
              </a:rPr>
              <a:t>Higher Education (or rather </a:t>
            </a:r>
            <a:r>
              <a:rPr lang="en-GB" sz="2800" dirty="0" smtClean="0">
                <a:latin typeface="Times New Roman" pitchFamily="18" charset="0"/>
                <a:cs typeface="Times New Roman" pitchFamily="18" charset="0"/>
              </a:rPr>
              <a:t>Universities) were </a:t>
            </a:r>
            <a:r>
              <a:rPr lang="en-GB" sz="2800" dirty="0">
                <a:latin typeface="Times New Roman" pitchFamily="18" charset="0"/>
                <a:cs typeface="Times New Roman" pitchFamily="18" charset="0"/>
              </a:rPr>
              <a:t>very special.  No external QA (checks on whether a good job was being done) or internal QA (other than at the original appointment of teaching staff).  </a:t>
            </a:r>
            <a:endParaRPr lang="en-GB" sz="2800" dirty="0" smtClean="0">
              <a:latin typeface="Times New Roman" pitchFamily="18" charset="0"/>
              <a:cs typeface="Times New Roman" pitchFamily="18" charset="0"/>
            </a:endParaRPr>
          </a:p>
          <a:p>
            <a:pPr marL="609600" indent="-609600" algn="just">
              <a:buFontTx/>
              <a:buNone/>
            </a:pPr>
            <a:r>
              <a:rPr lang="en-GB" sz="2800" dirty="0" smtClean="0">
                <a:latin typeface="Times New Roman" pitchFamily="18" charset="0"/>
                <a:cs typeface="Times New Roman" pitchFamily="18" charset="0"/>
              </a:rPr>
              <a:t>Why:</a:t>
            </a:r>
            <a:endParaRPr lang="en-GB" sz="2800" dirty="0">
              <a:latin typeface="Times New Roman" pitchFamily="18" charset="0"/>
              <a:cs typeface="Times New Roman" pitchFamily="18" charset="0"/>
            </a:endParaRPr>
          </a:p>
          <a:p>
            <a:pPr marL="609600" indent="-609600" algn="just"/>
            <a:r>
              <a:rPr lang="en-GB" sz="2800" dirty="0">
                <a:latin typeface="Times New Roman" pitchFamily="18" charset="0"/>
                <a:cs typeface="Times New Roman" pitchFamily="18" charset="0"/>
              </a:rPr>
              <a:t>Protection of academic freedom</a:t>
            </a:r>
          </a:p>
          <a:p>
            <a:pPr marL="609600" indent="-609600" algn="just"/>
            <a:r>
              <a:rPr lang="en-GB" sz="2800" dirty="0">
                <a:latin typeface="Times New Roman" pitchFamily="18" charset="0"/>
                <a:cs typeface="Times New Roman" pitchFamily="18" charset="0"/>
              </a:rPr>
              <a:t>Who is knowledgeable enough to monitor an </a:t>
            </a:r>
            <a:r>
              <a:rPr lang="en-GB" sz="2800" dirty="0" smtClean="0">
                <a:latin typeface="Times New Roman" pitchFamily="18" charset="0"/>
                <a:cs typeface="Times New Roman" pitchFamily="18" charset="0"/>
              </a:rPr>
              <a:t>academic? </a:t>
            </a:r>
            <a:endParaRPr lang="en-GB" sz="2800" dirty="0">
              <a:latin typeface="Times New Roman" pitchFamily="18" charset="0"/>
              <a:cs typeface="Times New Roman" pitchFamily="18" charset="0"/>
            </a:endParaRPr>
          </a:p>
        </p:txBody>
      </p:sp>
      <p:sp>
        <p:nvSpPr>
          <p:cNvPr id="5" name="Slide Number Placeholder 5"/>
          <p:cNvSpPr>
            <a:spLocks noGrp="1"/>
          </p:cNvSpPr>
          <p:nvPr>
            <p:ph type="sldNum" sz="quarter" idx="15"/>
          </p:nvPr>
        </p:nvSpPr>
        <p:spPr/>
        <p:txBody>
          <a:bodyPr/>
          <a:lstStyle/>
          <a:p>
            <a:fld id="{F20450BA-0253-4303-A80E-AF931B23CB4E}" type="slidenum">
              <a:rPr lang="en-GB"/>
              <a:pPr/>
              <a:t>6</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715962"/>
          </a:xfrm>
        </p:spPr>
        <p:txBody>
          <a:bodyPr/>
          <a:lstStyle/>
          <a:p>
            <a:r>
              <a:rPr lang="en-GB" sz="2800" b="1" dirty="0">
                <a:latin typeface="Times New Roman" pitchFamily="18" charset="0"/>
                <a:cs typeface="Times New Roman" pitchFamily="18" charset="0"/>
              </a:rPr>
              <a:t>Growth since 1991</a:t>
            </a:r>
          </a:p>
        </p:txBody>
      </p:sp>
      <p:sp>
        <p:nvSpPr>
          <p:cNvPr id="11267" name="Rectangle 3"/>
          <p:cNvSpPr>
            <a:spLocks noGrp="1" noChangeArrowheads="1"/>
          </p:cNvSpPr>
          <p:nvPr>
            <p:ph sz="quarter" idx="1"/>
          </p:nvPr>
        </p:nvSpPr>
        <p:spPr>
          <a:xfrm>
            <a:off x="457200" y="1219200"/>
            <a:ext cx="8229600" cy="5334000"/>
          </a:xfrm>
        </p:spPr>
        <p:txBody>
          <a:bodyPr>
            <a:normAutofit/>
          </a:bodyPr>
          <a:lstStyle/>
          <a:p>
            <a:pPr algn="just">
              <a:lnSpc>
                <a:spcPct val="80000"/>
              </a:lnSpc>
              <a:buFont typeface="Wingdings" pitchFamily="2" charset="2"/>
              <a:buChar char="Ø"/>
            </a:pPr>
            <a:r>
              <a:rPr lang="en-GB" sz="2400" dirty="0" smtClean="0"/>
              <a:t>    </a:t>
            </a:r>
            <a:r>
              <a:rPr lang="en-GB" sz="2400" dirty="0" smtClean="0">
                <a:latin typeface="Times New Roman" pitchFamily="18" charset="0"/>
                <a:cs typeface="Times New Roman" pitchFamily="18" charset="0"/>
              </a:rPr>
              <a:t>The </a:t>
            </a:r>
            <a:r>
              <a:rPr lang="en-GB" sz="2400" dirty="0">
                <a:latin typeface="Times New Roman" pitchFamily="18" charset="0"/>
                <a:cs typeface="Times New Roman" pitchFamily="18" charset="0"/>
              </a:rPr>
              <a:t>International Network of Quality Assurance Agencies in Higher Education (INQAAHE) or the Network, was established in 1991.</a:t>
            </a:r>
          </a:p>
          <a:p>
            <a:pPr algn="just">
              <a:lnSpc>
                <a:spcPct val="80000"/>
              </a:lnSpc>
              <a:buFont typeface="Wingdings" pitchFamily="2" charset="2"/>
              <a:buChar char="Ø"/>
            </a:pPr>
            <a:endParaRPr lang="en-GB" sz="2400" dirty="0">
              <a:latin typeface="Times New Roman" pitchFamily="18" charset="0"/>
              <a:cs typeface="Times New Roman" pitchFamily="18" charset="0"/>
            </a:endParaRPr>
          </a:p>
          <a:p>
            <a:pPr algn="just">
              <a:lnSpc>
                <a:spcPct val="80000"/>
              </a:lnSpc>
              <a:buFont typeface="Wingdings" pitchFamily="2" charset="2"/>
              <a:buChar char="Ø"/>
            </a:pPr>
            <a:r>
              <a:rPr lang="en-GB" sz="2400" dirty="0">
                <a:latin typeface="Times New Roman" pitchFamily="18" charset="0"/>
                <a:cs typeface="Times New Roman" pitchFamily="18" charset="0"/>
              </a:rPr>
              <a:t> </a:t>
            </a:r>
            <a:r>
              <a:rPr lang="en-GB" sz="2400" dirty="0" smtClean="0">
                <a:latin typeface="Times New Roman" pitchFamily="18" charset="0"/>
                <a:cs typeface="Times New Roman" pitchFamily="18" charset="0"/>
              </a:rPr>
              <a:t>   Its </a:t>
            </a:r>
            <a:r>
              <a:rPr lang="en-GB" sz="2400" dirty="0">
                <a:latin typeface="Times New Roman" pitchFamily="18" charset="0"/>
                <a:cs typeface="Times New Roman" pitchFamily="18" charset="0"/>
              </a:rPr>
              <a:t>core membership are the regional and national quality assurance and accreditation agencies.</a:t>
            </a:r>
          </a:p>
          <a:p>
            <a:pPr algn="just">
              <a:lnSpc>
                <a:spcPct val="80000"/>
              </a:lnSpc>
              <a:buFont typeface="Wingdings" pitchFamily="2" charset="2"/>
              <a:buChar char="Ø"/>
            </a:pPr>
            <a:endParaRPr lang="en-GB" sz="2400" dirty="0">
              <a:latin typeface="Times New Roman" pitchFamily="18" charset="0"/>
              <a:cs typeface="Times New Roman" pitchFamily="18" charset="0"/>
            </a:endParaRPr>
          </a:p>
          <a:p>
            <a:pPr algn="just">
              <a:lnSpc>
                <a:spcPct val="80000"/>
              </a:lnSpc>
              <a:buFont typeface="Wingdings" pitchFamily="2" charset="2"/>
              <a:buChar char="Ø"/>
            </a:pPr>
            <a:r>
              <a:rPr lang="en-GB" sz="2400" dirty="0" smtClean="0">
                <a:latin typeface="Times New Roman" pitchFamily="18" charset="0"/>
                <a:cs typeface="Times New Roman" pitchFamily="18" charset="0"/>
              </a:rPr>
              <a:t>    When </a:t>
            </a:r>
            <a:r>
              <a:rPr lang="en-GB" sz="2400" dirty="0">
                <a:latin typeface="Times New Roman" pitchFamily="18" charset="0"/>
                <a:cs typeface="Times New Roman" pitchFamily="18" charset="0"/>
              </a:rPr>
              <a:t>it was </a:t>
            </a:r>
            <a:r>
              <a:rPr lang="en-GB" sz="2400" dirty="0" smtClean="0">
                <a:latin typeface="Times New Roman" pitchFamily="18" charset="0"/>
                <a:cs typeface="Times New Roman" pitchFamily="18" charset="0"/>
              </a:rPr>
              <a:t>founded, </a:t>
            </a:r>
            <a:r>
              <a:rPr lang="en-GB" sz="2400" dirty="0">
                <a:latin typeface="Times New Roman" pitchFamily="18" charset="0"/>
                <a:cs typeface="Times New Roman" pitchFamily="18" charset="0"/>
              </a:rPr>
              <a:t>INQAAHE had members from only 11 countries which, more or less, represented all the countries that had at that time systems, in some cases partial systems, of external quality assurance in higher education. </a:t>
            </a:r>
          </a:p>
          <a:p>
            <a:pPr algn="just">
              <a:lnSpc>
                <a:spcPct val="80000"/>
              </a:lnSpc>
              <a:buFont typeface="Wingdings" pitchFamily="2" charset="2"/>
              <a:buChar char="Ø"/>
            </a:pPr>
            <a:endParaRPr lang="en-GB" sz="2400" dirty="0">
              <a:latin typeface="Times New Roman" pitchFamily="18" charset="0"/>
              <a:cs typeface="Times New Roman" pitchFamily="18" charset="0"/>
            </a:endParaRPr>
          </a:p>
          <a:p>
            <a:pPr algn="just">
              <a:lnSpc>
                <a:spcPct val="80000"/>
              </a:lnSpc>
              <a:buFont typeface="Wingdings" pitchFamily="2" charset="2"/>
              <a:buChar char="Ø"/>
            </a:pPr>
            <a:r>
              <a:rPr lang="en-GB" sz="2400" dirty="0" smtClean="0">
                <a:latin typeface="Times New Roman" pitchFamily="18" charset="0"/>
                <a:cs typeface="Times New Roman" pitchFamily="18" charset="0"/>
              </a:rPr>
              <a:t>     In </a:t>
            </a:r>
            <a:r>
              <a:rPr lang="en-GB" sz="2400" dirty="0">
                <a:latin typeface="Times New Roman" pitchFamily="18" charset="0"/>
                <a:cs typeface="Times New Roman" pitchFamily="18" charset="0"/>
              </a:rPr>
              <a:t>July 2008 it had 154 full members from 78 </a:t>
            </a:r>
            <a:r>
              <a:rPr lang="en-GB" sz="2400" dirty="0" smtClean="0">
                <a:latin typeface="Times New Roman" pitchFamily="18" charset="0"/>
                <a:cs typeface="Times New Roman" pitchFamily="18" charset="0"/>
              </a:rPr>
              <a:t>countries.</a:t>
            </a:r>
            <a:endParaRPr lang="en-GB" sz="2400" dirty="0">
              <a:latin typeface="Times New Roman" pitchFamily="18" charset="0"/>
              <a:cs typeface="Times New Roman" pitchFamily="18" charset="0"/>
            </a:endParaRPr>
          </a:p>
        </p:txBody>
      </p:sp>
      <p:sp>
        <p:nvSpPr>
          <p:cNvPr id="5" name="Slide Number Placeholder 5"/>
          <p:cNvSpPr>
            <a:spLocks noGrp="1"/>
          </p:cNvSpPr>
          <p:nvPr>
            <p:ph type="sldNum" sz="quarter" idx="15"/>
          </p:nvPr>
        </p:nvSpPr>
        <p:spPr/>
        <p:txBody>
          <a:bodyPr/>
          <a:lstStyle/>
          <a:p>
            <a:fld id="{3FF3C8EB-CFBD-4785-80C5-9B192ED1C44A}" type="slidenum">
              <a:rPr lang="en-GB"/>
              <a:pPr/>
              <a:t>7</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en-GB" sz="3200" b="1" dirty="0">
                <a:latin typeface="Times New Roman" pitchFamily="18" charset="0"/>
                <a:cs typeface="Times New Roman" pitchFamily="18" charset="0"/>
              </a:rPr>
              <a:t>Factors contributing to the growth of external quality assurance 1</a:t>
            </a:r>
          </a:p>
        </p:txBody>
      </p:sp>
      <p:sp>
        <p:nvSpPr>
          <p:cNvPr id="12291" name="Rectangle 3"/>
          <p:cNvSpPr>
            <a:spLocks noGrp="1" noChangeArrowheads="1"/>
          </p:cNvSpPr>
          <p:nvPr>
            <p:ph sz="quarter" idx="1"/>
          </p:nvPr>
        </p:nvSpPr>
        <p:spPr>
          <a:xfrm>
            <a:off x="457200" y="1447800"/>
            <a:ext cx="8229600" cy="5181600"/>
          </a:xfrm>
        </p:spPr>
        <p:txBody>
          <a:bodyPr>
            <a:normAutofit/>
          </a:bodyPr>
          <a:lstStyle/>
          <a:p>
            <a:pPr>
              <a:lnSpc>
                <a:spcPct val="90000"/>
              </a:lnSpc>
            </a:pPr>
            <a:r>
              <a:rPr lang="en-GB" sz="2800" dirty="0">
                <a:latin typeface="Times New Roman" pitchFamily="18" charset="0"/>
                <a:cs typeface="Times New Roman" pitchFamily="18" charset="0"/>
              </a:rPr>
              <a:t>The recognition in many countries of the need for greater accountability for the use of scarce national resources.</a:t>
            </a:r>
          </a:p>
          <a:p>
            <a:pPr>
              <a:lnSpc>
                <a:spcPct val="90000"/>
              </a:lnSpc>
            </a:pPr>
            <a:r>
              <a:rPr lang="en-GB" sz="2800" dirty="0">
                <a:latin typeface="Times New Roman" pitchFamily="18" charset="0"/>
                <a:cs typeface="Times New Roman" pitchFamily="18" charset="0"/>
              </a:rPr>
              <a:t>The growth in higher education that has occurred in many countries.</a:t>
            </a:r>
          </a:p>
          <a:p>
            <a:pPr>
              <a:lnSpc>
                <a:spcPct val="90000"/>
              </a:lnSpc>
            </a:pPr>
            <a:r>
              <a:rPr lang="en-GB" sz="2800" dirty="0">
                <a:latin typeface="Times New Roman" pitchFamily="18" charset="0"/>
                <a:cs typeface="Times New Roman" pitchFamily="18" charset="0"/>
              </a:rPr>
              <a:t>The increased diversity in HE provision including the establishment of binary systems, and the growth in distance learning.</a:t>
            </a:r>
          </a:p>
          <a:p>
            <a:pPr>
              <a:lnSpc>
                <a:spcPct val="90000"/>
              </a:lnSpc>
            </a:pPr>
            <a:r>
              <a:rPr lang="en-GB" sz="2800" dirty="0">
                <a:latin typeface="Times New Roman" pitchFamily="18" charset="0"/>
                <a:cs typeface="Times New Roman" pitchFamily="18" charset="0"/>
              </a:rPr>
              <a:t>In some countries there was a trade off between the reduction of direct governmental control of higher educational institutions and the introduction of external quality assurance arrangements.</a:t>
            </a:r>
          </a:p>
        </p:txBody>
      </p:sp>
      <p:sp>
        <p:nvSpPr>
          <p:cNvPr id="5" name="Slide Number Placeholder 5"/>
          <p:cNvSpPr>
            <a:spLocks noGrp="1"/>
          </p:cNvSpPr>
          <p:nvPr>
            <p:ph type="sldNum" sz="quarter" idx="15"/>
          </p:nvPr>
        </p:nvSpPr>
        <p:spPr/>
        <p:txBody>
          <a:bodyPr/>
          <a:lstStyle/>
          <a:p>
            <a:fld id="{7C846BE0-0D43-40C1-A6F4-718B6A505F61}" type="slidenum">
              <a:rPr lang="en-GB"/>
              <a:pPr/>
              <a:t>8</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944562"/>
          </a:xfrm>
        </p:spPr>
        <p:txBody>
          <a:bodyPr>
            <a:normAutofit fontScale="90000"/>
          </a:bodyPr>
          <a:lstStyle/>
          <a:p>
            <a:r>
              <a:rPr lang="en-GB" sz="3200" b="1" dirty="0">
                <a:latin typeface="Times New Roman" pitchFamily="18" charset="0"/>
                <a:cs typeface="Times New Roman" pitchFamily="18" charset="0"/>
              </a:rPr>
              <a:t>Factors contributing to the growth of external quality assurance 2</a:t>
            </a:r>
          </a:p>
        </p:txBody>
      </p:sp>
      <p:sp>
        <p:nvSpPr>
          <p:cNvPr id="13315" name="Rectangle 3"/>
          <p:cNvSpPr>
            <a:spLocks noGrp="1" noChangeArrowheads="1"/>
          </p:cNvSpPr>
          <p:nvPr>
            <p:ph sz="quarter" idx="1"/>
          </p:nvPr>
        </p:nvSpPr>
        <p:spPr>
          <a:xfrm>
            <a:off x="457200" y="1447800"/>
            <a:ext cx="8229600" cy="5181600"/>
          </a:xfrm>
        </p:spPr>
        <p:txBody>
          <a:bodyPr/>
          <a:lstStyle/>
          <a:p>
            <a:pPr>
              <a:lnSpc>
                <a:spcPct val="80000"/>
              </a:lnSpc>
            </a:pPr>
            <a:r>
              <a:rPr lang="en-GB" sz="2800" dirty="0">
                <a:latin typeface="Times New Roman" pitchFamily="18" charset="0"/>
                <a:cs typeface="Times New Roman" pitchFamily="18" charset="0"/>
              </a:rPr>
              <a:t>The increase in some countries in the number of private, including “for profit”, providers</a:t>
            </a:r>
            <a:r>
              <a:rPr lang="en-GB" sz="2800" dirty="0" smtClean="0">
                <a:latin typeface="Times New Roman" pitchFamily="18" charset="0"/>
                <a:cs typeface="Times New Roman" pitchFamily="18" charset="0"/>
              </a:rPr>
              <a:t>.</a:t>
            </a:r>
          </a:p>
          <a:p>
            <a:pPr>
              <a:lnSpc>
                <a:spcPct val="80000"/>
              </a:lnSpc>
              <a:buNone/>
            </a:pPr>
            <a:endParaRPr lang="en-GB" sz="2800" dirty="0">
              <a:latin typeface="Times New Roman" pitchFamily="18" charset="0"/>
              <a:cs typeface="Times New Roman" pitchFamily="18" charset="0"/>
            </a:endParaRPr>
          </a:p>
          <a:p>
            <a:pPr>
              <a:lnSpc>
                <a:spcPct val="80000"/>
              </a:lnSpc>
            </a:pPr>
            <a:r>
              <a:rPr lang="en-GB" sz="2800" dirty="0">
                <a:latin typeface="Times New Roman" pitchFamily="18" charset="0"/>
                <a:cs typeface="Times New Roman" pitchFamily="18" charset="0"/>
              </a:rPr>
              <a:t>Regional developments, for example in Europe and South America, aimed at creating a higher education space which encourages student mobility and the mutual recognition of qualifications</a:t>
            </a:r>
            <a:r>
              <a:rPr lang="en-GB" sz="2800" dirty="0" smtClean="0">
                <a:latin typeface="Times New Roman" pitchFamily="18" charset="0"/>
                <a:cs typeface="Times New Roman" pitchFamily="18" charset="0"/>
              </a:rPr>
              <a:t>.</a:t>
            </a:r>
          </a:p>
          <a:p>
            <a:pPr>
              <a:lnSpc>
                <a:spcPct val="80000"/>
              </a:lnSpc>
              <a:buNone/>
            </a:pPr>
            <a:endParaRPr lang="en-GB" sz="2800" dirty="0">
              <a:latin typeface="Times New Roman" pitchFamily="18" charset="0"/>
              <a:cs typeface="Times New Roman" pitchFamily="18" charset="0"/>
            </a:endParaRPr>
          </a:p>
          <a:p>
            <a:pPr>
              <a:lnSpc>
                <a:spcPct val="80000"/>
              </a:lnSpc>
            </a:pPr>
            <a:r>
              <a:rPr lang="en-GB" sz="2800" dirty="0">
                <a:latin typeface="Times New Roman" pitchFamily="18" charset="0"/>
                <a:cs typeface="Times New Roman" pitchFamily="18" charset="0"/>
              </a:rPr>
              <a:t>The ever increasing internationalisation of higher education including the growth in cross -border providers and the need for the mutual recognition of qualifications and higher education credits</a:t>
            </a:r>
          </a:p>
          <a:p>
            <a:pPr>
              <a:lnSpc>
                <a:spcPct val="80000"/>
              </a:lnSpc>
            </a:pPr>
            <a:endParaRPr lang="en-GB" sz="2800" dirty="0"/>
          </a:p>
          <a:p>
            <a:pPr>
              <a:lnSpc>
                <a:spcPct val="80000"/>
              </a:lnSpc>
            </a:pPr>
            <a:endParaRPr lang="en-GB" sz="2800" dirty="0"/>
          </a:p>
        </p:txBody>
      </p:sp>
      <p:sp>
        <p:nvSpPr>
          <p:cNvPr id="5" name="Slide Number Placeholder 5"/>
          <p:cNvSpPr>
            <a:spLocks noGrp="1"/>
          </p:cNvSpPr>
          <p:nvPr>
            <p:ph type="sldNum" sz="quarter" idx="15"/>
          </p:nvPr>
        </p:nvSpPr>
        <p:spPr/>
        <p:txBody>
          <a:bodyPr/>
          <a:lstStyle/>
          <a:p>
            <a:fld id="{87968FC3-BFB8-4FF1-B298-378A6087B629}" type="slidenum">
              <a:rPr lang="en-GB"/>
              <a:pPr/>
              <a:t>9</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523</TotalTime>
  <Words>2288</Words>
  <Application>Microsoft Office PowerPoint</Application>
  <PresentationFormat>On-screen Show (4:3)</PresentationFormat>
  <Paragraphs>306</Paragraphs>
  <Slides>35</Slides>
  <Notes>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Oriel</vt:lpstr>
      <vt:lpstr>Quality Assurance IN Higher Education</vt:lpstr>
      <vt:lpstr>Contents</vt:lpstr>
      <vt:lpstr>Definitions</vt:lpstr>
      <vt:lpstr>QA &amp; Quality Control</vt:lpstr>
      <vt:lpstr>Slide 5</vt:lpstr>
      <vt:lpstr>Where we were?</vt:lpstr>
      <vt:lpstr>Growth since 1991</vt:lpstr>
      <vt:lpstr>Factors contributing to the growth of external quality assurance 1</vt:lpstr>
      <vt:lpstr>Factors contributing to the growth of external quality assurance 2</vt:lpstr>
      <vt:lpstr>MoHE-KRG</vt:lpstr>
      <vt:lpstr>Backbone of the quality assurance system</vt:lpstr>
      <vt:lpstr>The QA Structure of MoHE-KRG</vt:lpstr>
      <vt:lpstr>Slide 13</vt:lpstr>
      <vt:lpstr>Establishment at HMU</vt:lpstr>
      <vt:lpstr>Slide 15</vt:lpstr>
      <vt:lpstr>Slide 16</vt:lpstr>
      <vt:lpstr>Slide 17</vt:lpstr>
      <vt:lpstr>Slide 18</vt:lpstr>
      <vt:lpstr>Slide 19</vt:lpstr>
      <vt:lpstr>Slide 20</vt:lpstr>
      <vt:lpstr>Elements of QA Process</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Conclusion  Quality Assurance is a Continuous Process!</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Quality Assurance</dc:title>
  <dc:creator>ANKAWA OFFICE 4 PC</dc:creator>
  <cp:lastModifiedBy>ANKAWA OFFICE 4 PC</cp:lastModifiedBy>
  <cp:revision>86</cp:revision>
  <dcterms:created xsi:type="dcterms:W3CDTF">2016-10-15T12:50:26Z</dcterms:created>
  <dcterms:modified xsi:type="dcterms:W3CDTF">2016-10-19T18:56:53Z</dcterms:modified>
</cp:coreProperties>
</file>